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09" r:id="rId2"/>
    <p:sldId id="802" r:id="rId3"/>
    <p:sldId id="1673" r:id="rId4"/>
    <p:sldId id="1675" r:id="rId5"/>
    <p:sldId id="801" r:id="rId6"/>
    <p:sldId id="799" r:id="rId7"/>
    <p:sldId id="800" r:id="rId8"/>
    <p:sldId id="784" r:id="rId9"/>
    <p:sldId id="785" r:id="rId10"/>
    <p:sldId id="791" r:id="rId11"/>
    <p:sldId id="790" r:id="rId12"/>
    <p:sldId id="793" r:id="rId13"/>
    <p:sldId id="794" r:id="rId14"/>
    <p:sldId id="796" r:id="rId15"/>
    <p:sldId id="797" r:id="rId16"/>
    <p:sldId id="798" r:id="rId17"/>
    <p:sldId id="789" r:id="rId18"/>
    <p:sldId id="1605" r:id="rId19"/>
    <p:sldId id="783" r:id="rId20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4005" userDrawn="1">
          <p15:clr>
            <a:srgbClr val="A4A3A4"/>
          </p15:clr>
        </p15:guide>
        <p15:guide id="3" pos="61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8000"/>
    <a:srgbClr val="FF0000"/>
    <a:srgbClr val="FF3300"/>
    <a:srgbClr val="0000FF"/>
    <a:srgbClr val="003399"/>
    <a:srgbClr val="660033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76165" autoAdjust="0"/>
  </p:normalViewPr>
  <p:slideViewPr>
    <p:cSldViewPr snapToGrid="0">
      <p:cViewPr>
        <p:scale>
          <a:sx n="66" d="100"/>
          <a:sy n="66" d="100"/>
        </p:scale>
        <p:origin x="2816" y="632"/>
      </p:cViewPr>
      <p:guideLst>
        <p:guide orient="horz" pos="663"/>
        <p:guide pos="4005"/>
        <p:guide pos="61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80"/>
    </p:cViewPr>
  </p:sorterViewPr>
  <p:notesViewPr>
    <p:cSldViewPr snapToGrid="0">
      <p:cViewPr>
        <p:scale>
          <a:sx n="100" d="100"/>
          <a:sy n="100" d="100"/>
        </p:scale>
        <p:origin x="1351" y="-3171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0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208789F0-79DD-493C-B070-40D69634592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373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89F0-79DD-493C-B070-40D69634592A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68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89F0-79DD-493C-B070-40D69634592A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14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6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7A3C-EF74-43CA-A17A-F9066855AB2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5011-562F-47A2-8DFC-C2DEA36F0BD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7E73-0045-4566-ACE0-1FA790DECB8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DA0C-0FF0-4D4B-B2CF-F0786DB40B6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C625-2F98-49B5-B05F-EBCAB71C58E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E1F5-EF32-4829-BF0A-8C653243F39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A74A-DBCD-48FA-B634-7B63D7907DD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A953-C909-4E4F-9CB6-BBAD63146EE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1513-942E-4E7E-8F37-AFEE868A7E0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45CA-A87A-4E1C-897D-1C461122452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10C1-E95A-42E8-8EF1-243DC34B09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D704-8C8D-4DFF-98CE-32DC741790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teksttypografien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dirty="0"/>
            </a:lvl1pPr>
          </a:lstStyle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8D18255-AD44-4AC3-8AD1-ED75A120836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dirty="0"/>
              <a:t>Copyright Houmoller Consulting </a:t>
            </a:r>
            <a:r>
              <a:rPr lang="en-GB" sz="800" b="0" dirty="0"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umollerconsulting.dk/facts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557887" cy="1064029"/>
          </a:xfrm>
        </p:spPr>
        <p:txBody>
          <a:bodyPr/>
          <a:lstStyle/>
          <a:p>
            <a:r>
              <a:rPr lang="en-GB" dirty="0"/>
              <a:t>Introduction</a:t>
            </a:r>
            <a:br>
              <a:rPr lang="en-GB" dirty="0"/>
            </a:br>
            <a:r>
              <a:rPr lang="en-GB" sz="2400" dirty="0"/>
              <a:t>Anders Plejdrup Houmøller, </a:t>
            </a:r>
            <a:r>
              <a:rPr lang="en-GB" sz="2400" i="1" dirty="0"/>
              <a:t>Houmoller Consulting ApS</a:t>
            </a:r>
            <a:endParaRPr lang="en-GB" sz="2400" dirty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202130" y="1414914"/>
            <a:ext cx="9557887" cy="4591251"/>
          </a:xfrm>
        </p:spPr>
        <p:txBody>
          <a:bodyPr/>
          <a:lstStyle/>
          <a:p>
            <a:r>
              <a:rPr lang="en-GB" dirty="0"/>
              <a:t>In appendix 2, you’ll find an explanation of the terminology used in this presentation.</a:t>
            </a:r>
          </a:p>
          <a:p>
            <a:r>
              <a:rPr lang="en-GB" dirty="0"/>
              <a:t>Concerning the documents referred to in this presentation:</a:t>
            </a:r>
          </a:p>
          <a:p>
            <a:pPr lvl="1"/>
            <a:r>
              <a:rPr lang="en-GB" sz="2400" dirty="0"/>
              <a:t>You can download the documents at </a:t>
            </a:r>
            <a:r>
              <a:rPr lang="en-GB" dirty="0">
                <a:hlinkClick r:id="rId3"/>
              </a:rPr>
              <a:t>https://houmollerconsulting.dk/facts-findings/</a:t>
            </a:r>
            <a:endParaRPr lang="en-GB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8000"/>
                </a:solidFill>
              </a:rPr>
              <a:t>This presentation is animated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solidFill>
                  <a:srgbClr val="008000"/>
                </a:solidFill>
              </a:rPr>
              <a:t>It’s recommended to run the animation when viewing the presentation.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E9E17-6968-4BF5-8ACB-5A1295D040D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680" y="5302113"/>
            <a:ext cx="1457325" cy="12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D782C-6406-05CE-E3A5-450A6BFD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8"/>
            <a:ext cx="8420100" cy="937367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German forward prices for electricity – 3</a:t>
            </a:r>
            <a:endParaRPr lang="en-GB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D9649-0400-C486-6CA9-225DD32B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97" y="1339634"/>
            <a:ext cx="9242189" cy="28129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At the next slide, the green curve shows the market’s estimates of the average German spot price for the second quarter of 2023 (Q2-2023)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</a:rPr>
              <a:t>The green curve shows the estimates made from 7 October 2022 to the end of March 2023.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E62F5-503F-324D-453E-09B5003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067B7A-25A3-E37A-B309-5FCF3F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2B72D617-9D30-31F8-6EDD-9E62E9D6DC4B}"/>
              </a:ext>
            </a:extLst>
          </p:cNvPr>
          <p:cNvGrpSpPr/>
          <p:nvPr/>
        </p:nvGrpSpPr>
        <p:grpSpPr>
          <a:xfrm>
            <a:off x="3707216" y="4076711"/>
            <a:ext cx="2470150" cy="2181225"/>
            <a:chOff x="2836863" y="3975100"/>
            <a:chExt cx="2470150" cy="21812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E58D936-F924-806C-7761-DD8F9A06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975100"/>
              <a:ext cx="304800" cy="415925"/>
            </a:xfrm>
            <a:custGeom>
              <a:avLst/>
              <a:gdLst/>
              <a:ahLst/>
              <a:cxnLst>
                <a:cxn ang="0">
                  <a:pos x="61" y="181"/>
                </a:cxn>
                <a:cxn ang="0">
                  <a:pos x="34" y="152"/>
                </a:cxn>
                <a:cxn ang="0">
                  <a:pos x="15" y="122"/>
                </a:cxn>
                <a:cxn ang="0">
                  <a:pos x="4" y="93"/>
                </a:cxn>
                <a:cxn ang="0">
                  <a:pos x="0" y="53"/>
                </a:cxn>
                <a:cxn ang="0">
                  <a:pos x="8" y="30"/>
                </a:cxn>
                <a:cxn ang="0">
                  <a:pos x="21" y="15"/>
                </a:cxn>
                <a:cxn ang="0">
                  <a:pos x="42" y="5"/>
                </a:cxn>
                <a:cxn ang="0">
                  <a:pos x="66" y="0"/>
                </a:cxn>
                <a:cxn ang="0">
                  <a:pos x="100" y="9"/>
                </a:cxn>
                <a:cxn ang="0">
                  <a:pos x="124" y="22"/>
                </a:cxn>
                <a:cxn ang="0">
                  <a:pos x="148" y="42"/>
                </a:cxn>
                <a:cxn ang="0">
                  <a:pos x="167" y="68"/>
                </a:cxn>
                <a:cxn ang="0">
                  <a:pos x="181" y="90"/>
                </a:cxn>
                <a:cxn ang="0">
                  <a:pos x="190" y="118"/>
                </a:cxn>
                <a:cxn ang="0">
                  <a:pos x="192" y="142"/>
                </a:cxn>
                <a:cxn ang="0">
                  <a:pos x="188" y="171"/>
                </a:cxn>
                <a:cxn ang="0">
                  <a:pos x="177" y="190"/>
                </a:cxn>
                <a:cxn ang="0">
                  <a:pos x="163" y="203"/>
                </a:cxn>
                <a:cxn ang="0">
                  <a:pos x="136" y="207"/>
                </a:cxn>
                <a:cxn ang="0">
                  <a:pos x="111" y="207"/>
                </a:cxn>
                <a:cxn ang="0">
                  <a:pos x="85" y="200"/>
                </a:cxn>
                <a:cxn ang="0">
                  <a:pos x="72" y="223"/>
                </a:cxn>
                <a:cxn ang="0">
                  <a:pos x="58" y="255"/>
                </a:cxn>
                <a:cxn ang="0">
                  <a:pos x="47" y="262"/>
                </a:cxn>
                <a:cxn ang="0">
                  <a:pos x="34" y="262"/>
                </a:cxn>
                <a:cxn ang="0">
                  <a:pos x="28" y="245"/>
                </a:cxn>
                <a:cxn ang="0">
                  <a:pos x="34" y="227"/>
                </a:cxn>
                <a:cxn ang="0">
                  <a:pos x="53" y="205"/>
                </a:cxn>
                <a:cxn ang="0">
                  <a:pos x="61" y="181"/>
                </a:cxn>
              </a:cxnLst>
              <a:rect l="0" t="0" r="r" b="b"/>
              <a:pathLst>
                <a:path w="192" h="262">
                  <a:moveTo>
                    <a:pt x="61" y="181"/>
                  </a:moveTo>
                  <a:lnTo>
                    <a:pt x="34" y="152"/>
                  </a:lnTo>
                  <a:lnTo>
                    <a:pt x="15" y="122"/>
                  </a:lnTo>
                  <a:lnTo>
                    <a:pt x="4" y="93"/>
                  </a:lnTo>
                  <a:lnTo>
                    <a:pt x="0" y="53"/>
                  </a:lnTo>
                  <a:lnTo>
                    <a:pt x="8" y="30"/>
                  </a:lnTo>
                  <a:lnTo>
                    <a:pt x="21" y="15"/>
                  </a:lnTo>
                  <a:lnTo>
                    <a:pt x="42" y="5"/>
                  </a:lnTo>
                  <a:lnTo>
                    <a:pt x="66" y="0"/>
                  </a:lnTo>
                  <a:lnTo>
                    <a:pt x="100" y="9"/>
                  </a:lnTo>
                  <a:lnTo>
                    <a:pt x="124" y="22"/>
                  </a:lnTo>
                  <a:lnTo>
                    <a:pt x="148" y="42"/>
                  </a:lnTo>
                  <a:lnTo>
                    <a:pt x="167" y="68"/>
                  </a:lnTo>
                  <a:lnTo>
                    <a:pt x="181" y="90"/>
                  </a:lnTo>
                  <a:lnTo>
                    <a:pt x="190" y="118"/>
                  </a:lnTo>
                  <a:lnTo>
                    <a:pt x="192" y="142"/>
                  </a:lnTo>
                  <a:lnTo>
                    <a:pt x="188" y="171"/>
                  </a:lnTo>
                  <a:lnTo>
                    <a:pt x="177" y="190"/>
                  </a:lnTo>
                  <a:lnTo>
                    <a:pt x="163" y="203"/>
                  </a:lnTo>
                  <a:lnTo>
                    <a:pt x="136" y="207"/>
                  </a:lnTo>
                  <a:lnTo>
                    <a:pt x="111" y="207"/>
                  </a:lnTo>
                  <a:lnTo>
                    <a:pt x="85" y="200"/>
                  </a:lnTo>
                  <a:lnTo>
                    <a:pt x="72" y="223"/>
                  </a:lnTo>
                  <a:lnTo>
                    <a:pt x="58" y="255"/>
                  </a:lnTo>
                  <a:lnTo>
                    <a:pt x="47" y="262"/>
                  </a:lnTo>
                  <a:lnTo>
                    <a:pt x="34" y="262"/>
                  </a:lnTo>
                  <a:lnTo>
                    <a:pt x="28" y="245"/>
                  </a:lnTo>
                  <a:lnTo>
                    <a:pt x="34" y="227"/>
                  </a:lnTo>
                  <a:lnTo>
                    <a:pt x="53" y="205"/>
                  </a:lnTo>
                  <a:lnTo>
                    <a:pt x="61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EE41E47-8201-BBF8-2936-5584750C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4302125"/>
              <a:ext cx="495300" cy="774700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45" y="6"/>
                </a:cxn>
                <a:cxn ang="0">
                  <a:pos x="73" y="0"/>
                </a:cxn>
                <a:cxn ang="0">
                  <a:pos x="99" y="4"/>
                </a:cxn>
                <a:cxn ang="0">
                  <a:pos x="129" y="12"/>
                </a:cxn>
                <a:cxn ang="0">
                  <a:pos x="159" y="31"/>
                </a:cxn>
                <a:cxn ang="0">
                  <a:pos x="193" y="60"/>
                </a:cxn>
                <a:cxn ang="0">
                  <a:pos x="222" y="89"/>
                </a:cxn>
                <a:cxn ang="0">
                  <a:pos x="244" y="122"/>
                </a:cxn>
                <a:cxn ang="0">
                  <a:pos x="266" y="158"/>
                </a:cxn>
                <a:cxn ang="0">
                  <a:pos x="286" y="198"/>
                </a:cxn>
                <a:cxn ang="0">
                  <a:pos x="297" y="236"/>
                </a:cxn>
                <a:cxn ang="0">
                  <a:pos x="304" y="286"/>
                </a:cxn>
                <a:cxn ang="0">
                  <a:pos x="312" y="335"/>
                </a:cxn>
                <a:cxn ang="0">
                  <a:pos x="312" y="385"/>
                </a:cxn>
                <a:cxn ang="0">
                  <a:pos x="303" y="424"/>
                </a:cxn>
                <a:cxn ang="0">
                  <a:pos x="289" y="453"/>
                </a:cxn>
                <a:cxn ang="0">
                  <a:pos x="271" y="470"/>
                </a:cxn>
                <a:cxn ang="0">
                  <a:pos x="247" y="480"/>
                </a:cxn>
                <a:cxn ang="0">
                  <a:pos x="218" y="486"/>
                </a:cxn>
                <a:cxn ang="0">
                  <a:pos x="189" y="488"/>
                </a:cxn>
                <a:cxn ang="0">
                  <a:pos x="163" y="480"/>
                </a:cxn>
                <a:cxn ang="0">
                  <a:pos x="145" y="468"/>
                </a:cxn>
                <a:cxn ang="0">
                  <a:pos x="130" y="449"/>
                </a:cxn>
                <a:cxn ang="0">
                  <a:pos x="119" y="433"/>
                </a:cxn>
                <a:cxn ang="0">
                  <a:pos x="114" y="397"/>
                </a:cxn>
                <a:cxn ang="0">
                  <a:pos x="114" y="370"/>
                </a:cxn>
                <a:cxn ang="0">
                  <a:pos x="125" y="342"/>
                </a:cxn>
                <a:cxn ang="0">
                  <a:pos x="136" y="319"/>
                </a:cxn>
                <a:cxn ang="0">
                  <a:pos x="140" y="297"/>
                </a:cxn>
                <a:cxn ang="0">
                  <a:pos x="141" y="269"/>
                </a:cxn>
                <a:cxn ang="0">
                  <a:pos x="134" y="244"/>
                </a:cxn>
                <a:cxn ang="0">
                  <a:pos x="130" y="224"/>
                </a:cxn>
                <a:cxn ang="0">
                  <a:pos x="115" y="203"/>
                </a:cxn>
                <a:cxn ang="0">
                  <a:pos x="93" y="187"/>
                </a:cxn>
                <a:cxn ang="0">
                  <a:pos x="63" y="167"/>
                </a:cxn>
                <a:cxn ang="0">
                  <a:pos x="33" y="155"/>
                </a:cxn>
                <a:cxn ang="0">
                  <a:pos x="15" y="137"/>
                </a:cxn>
                <a:cxn ang="0">
                  <a:pos x="4" y="115"/>
                </a:cxn>
                <a:cxn ang="0">
                  <a:pos x="0" y="88"/>
                </a:cxn>
                <a:cxn ang="0">
                  <a:pos x="3" y="56"/>
                </a:cxn>
                <a:cxn ang="0">
                  <a:pos x="19" y="26"/>
                </a:cxn>
              </a:cxnLst>
              <a:rect l="0" t="0" r="r" b="b"/>
              <a:pathLst>
                <a:path w="312" h="488">
                  <a:moveTo>
                    <a:pt x="19" y="26"/>
                  </a:moveTo>
                  <a:lnTo>
                    <a:pt x="45" y="6"/>
                  </a:lnTo>
                  <a:lnTo>
                    <a:pt x="73" y="0"/>
                  </a:lnTo>
                  <a:lnTo>
                    <a:pt x="99" y="4"/>
                  </a:lnTo>
                  <a:lnTo>
                    <a:pt x="129" y="12"/>
                  </a:lnTo>
                  <a:lnTo>
                    <a:pt x="159" y="31"/>
                  </a:lnTo>
                  <a:lnTo>
                    <a:pt x="193" y="60"/>
                  </a:lnTo>
                  <a:lnTo>
                    <a:pt x="222" y="89"/>
                  </a:lnTo>
                  <a:lnTo>
                    <a:pt x="244" y="122"/>
                  </a:lnTo>
                  <a:lnTo>
                    <a:pt x="266" y="158"/>
                  </a:lnTo>
                  <a:lnTo>
                    <a:pt x="286" y="198"/>
                  </a:lnTo>
                  <a:lnTo>
                    <a:pt x="297" y="236"/>
                  </a:lnTo>
                  <a:lnTo>
                    <a:pt x="304" y="286"/>
                  </a:lnTo>
                  <a:lnTo>
                    <a:pt x="312" y="335"/>
                  </a:lnTo>
                  <a:lnTo>
                    <a:pt x="312" y="385"/>
                  </a:lnTo>
                  <a:lnTo>
                    <a:pt x="303" y="424"/>
                  </a:lnTo>
                  <a:lnTo>
                    <a:pt x="289" y="453"/>
                  </a:lnTo>
                  <a:lnTo>
                    <a:pt x="271" y="470"/>
                  </a:lnTo>
                  <a:lnTo>
                    <a:pt x="247" y="480"/>
                  </a:lnTo>
                  <a:lnTo>
                    <a:pt x="218" y="486"/>
                  </a:lnTo>
                  <a:lnTo>
                    <a:pt x="189" y="488"/>
                  </a:lnTo>
                  <a:lnTo>
                    <a:pt x="163" y="480"/>
                  </a:lnTo>
                  <a:lnTo>
                    <a:pt x="145" y="468"/>
                  </a:lnTo>
                  <a:lnTo>
                    <a:pt x="130" y="449"/>
                  </a:lnTo>
                  <a:lnTo>
                    <a:pt x="119" y="433"/>
                  </a:lnTo>
                  <a:lnTo>
                    <a:pt x="114" y="397"/>
                  </a:lnTo>
                  <a:lnTo>
                    <a:pt x="114" y="370"/>
                  </a:lnTo>
                  <a:lnTo>
                    <a:pt x="125" y="342"/>
                  </a:lnTo>
                  <a:lnTo>
                    <a:pt x="136" y="319"/>
                  </a:lnTo>
                  <a:lnTo>
                    <a:pt x="140" y="297"/>
                  </a:lnTo>
                  <a:lnTo>
                    <a:pt x="141" y="269"/>
                  </a:lnTo>
                  <a:lnTo>
                    <a:pt x="134" y="244"/>
                  </a:lnTo>
                  <a:lnTo>
                    <a:pt x="130" y="224"/>
                  </a:lnTo>
                  <a:lnTo>
                    <a:pt x="115" y="203"/>
                  </a:lnTo>
                  <a:lnTo>
                    <a:pt x="93" y="187"/>
                  </a:lnTo>
                  <a:lnTo>
                    <a:pt x="63" y="167"/>
                  </a:lnTo>
                  <a:lnTo>
                    <a:pt x="33" y="155"/>
                  </a:lnTo>
                  <a:lnTo>
                    <a:pt x="15" y="137"/>
                  </a:lnTo>
                  <a:lnTo>
                    <a:pt x="4" y="115"/>
                  </a:lnTo>
                  <a:lnTo>
                    <a:pt x="0" y="88"/>
                  </a:lnTo>
                  <a:lnTo>
                    <a:pt x="3" y="56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A572303-93AB-1766-822E-27A7C6CC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4356100"/>
              <a:ext cx="147638" cy="776287"/>
            </a:xfrm>
            <a:custGeom>
              <a:avLst/>
              <a:gdLst/>
              <a:ahLst/>
              <a:cxnLst>
                <a:cxn ang="0">
                  <a:pos x="25" y="85"/>
                </a:cxn>
                <a:cxn ang="0">
                  <a:pos x="35" y="43"/>
                </a:cxn>
                <a:cxn ang="0">
                  <a:pos x="48" y="15"/>
                </a:cxn>
                <a:cxn ang="0">
                  <a:pos x="71" y="0"/>
                </a:cxn>
                <a:cxn ang="0">
                  <a:pos x="83" y="22"/>
                </a:cxn>
                <a:cxn ang="0">
                  <a:pos x="93" y="66"/>
                </a:cxn>
                <a:cxn ang="0">
                  <a:pos x="86" y="95"/>
                </a:cxn>
                <a:cxn ang="0">
                  <a:pos x="63" y="118"/>
                </a:cxn>
                <a:cxn ang="0">
                  <a:pos x="48" y="160"/>
                </a:cxn>
                <a:cxn ang="0">
                  <a:pos x="35" y="216"/>
                </a:cxn>
                <a:cxn ang="0">
                  <a:pos x="29" y="282"/>
                </a:cxn>
                <a:cxn ang="0">
                  <a:pos x="31" y="362"/>
                </a:cxn>
                <a:cxn ang="0">
                  <a:pos x="36" y="417"/>
                </a:cxn>
                <a:cxn ang="0">
                  <a:pos x="47" y="445"/>
                </a:cxn>
                <a:cxn ang="0">
                  <a:pos x="63" y="460"/>
                </a:cxn>
                <a:cxn ang="0">
                  <a:pos x="66" y="474"/>
                </a:cxn>
                <a:cxn ang="0">
                  <a:pos x="47" y="481"/>
                </a:cxn>
                <a:cxn ang="0">
                  <a:pos x="31" y="467"/>
                </a:cxn>
                <a:cxn ang="0">
                  <a:pos x="0" y="489"/>
                </a:cxn>
                <a:cxn ang="0">
                  <a:pos x="2" y="430"/>
                </a:cxn>
                <a:cxn ang="0">
                  <a:pos x="4" y="356"/>
                </a:cxn>
                <a:cxn ang="0">
                  <a:pos x="4" y="271"/>
                </a:cxn>
                <a:cxn ang="0">
                  <a:pos x="5" y="201"/>
                </a:cxn>
                <a:cxn ang="0">
                  <a:pos x="12" y="147"/>
                </a:cxn>
                <a:cxn ang="0">
                  <a:pos x="20" y="110"/>
                </a:cxn>
                <a:cxn ang="0">
                  <a:pos x="25" y="85"/>
                </a:cxn>
              </a:cxnLst>
              <a:rect l="0" t="0" r="r" b="b"/>
              <a:pathLst>
                <a:path w="93" h="489">
                  <a:moveTo>
                    <a:pt x="25" y="85"/>
                  </a:moveTo>
                  <a:lnTo>
                    <a:pt x="35" y="43"/>
                  </a:lnTo>
                  <a:lnTo>
                    <a:pt x="48" y="15"/>
                  </a:lnTo>
                  <a:lnTo>
                    <a:pt x="71" y="0"/>
                  </a:lnTo>
                  <a:lnTo>
                    <a:pt x="83" y="22"/>
                  </a:lnTo>
                  <a:lnTo>
                    <a:pt x="93" y="66"/>
                  </a:lnTo>
                  <a:lnTo>
                    <a:pt x="86" y="95"/>
                  </a:lnTo>
                  <a:lnTo>
                    <a:pt x="63" y="118"/>
                  </a:lnTo>
                  <a:lnTo>
                    <a:pt x="48" y="160"/>
                  </a:lnTo>
                  <a:lnTo>
                    <a:pt x="35" y="216"/>
                  </a:lnTo>
                  <a:lnTo>
                    <a:pt x="29" y="282"/>
                  </a:lnTo>
                  <a:lnTo>
                    <a:pt x="31" y="362"/>
                  </a:lnTo>
                  <a:lnTo>
                    <a:pt x="36" y="417"/>
                  </a:lnTo>
                  <a:lnTo>
                    <a:pt x="47" y="445"/>
                  </a:lnTo>
                  <a:lnTo>
                    <a:pt x="63" y="460"/>
                  </a:lnTo>
                  <a:lnTo>
                    <a:pt x="66" y="474"/>
                  </a:lnTo>
                  <a:lnTo>
                    <a:pt x="47" y="481"/>
                  </a:lnTo>
                  <a:lnTo>
                    <a:pt x="31" y="467"/>
                  </a:lnTo>
                  <a:lnTo>
                    <a:pt x="0" y="489"/>
                  </a:lnTo>
                  <a:lnTo>
                    <a:pt x="2" y="430"/>
                  </a:lnTo>
                  <a:lnTo>
                    <a:pt x="4" y="356"/>
                  </a:lnTo>
                  <a:lnTo>
                    <a:pt x="4" y="271"/>
                  </a:lnTo>
                  <a:lnTo>
                    <a:pt x="5" y="201"/>
                  </a:lnTo>
                  <a:lnTo>
                    <a:pt x="12" y="147"/>
                  </a:lnTo>
                  <a:lnTo>
                    <a:pt x="20" y="110"/>
                  </a:lnTo>
                  <a:lnTo>
                    <a:pt x="25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334C278-81A4-93F5-9AFC-107DC459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4146550"/>
              <a:ext cx="244475" cy="206375"/>
            </a:xfrm>
            <a:custGeom>
              <a:avLst/>
              <a:gdLst/>
              <a:ahLst/>
              <a:cxnLst>
                <a:cxn ang="0">
                  <a:pos x="10" y="56"/>
                </a:cxn>
                <a:cxn ang="0">
                  <a:pos x="84" y="0"/>
                </a:cxn>
                <a:cxn ang="0">
                  <a:pos x="136" y="23"/>
                </a:cxn>
                <a:cxn ang="0">
                  <a:pos x="154" y="53"/>
                </a:cxn>
                <a:cxn ang="0">
                  <a:pos x="126" y="86"/>
                </a:cxn>
                <a:cxn ang="0">
                  <a:pos x="84" y="130"/>
                </a:cxn>
                <a:cxn ang="0">
                  <a:pos x="63" y="86"/>
                </a:cxn>
                <a:cxn ang="0">
                  <a:pos x="28" y="77"/>
                </a:cxn>
                <a:cxn ang="0">
                  <a:pos x="0" y="71"/>
                </a:cxn>
                <a:cxn ang="0">
                  <a:pos x="10" y="56"/>
                </a:cxn>
              </a:cxnLst>
              <a:rect l="0" t="0" r="r" b="b"/>
              <a:pathLst>
                <a:path w="154" h="130">
                  <a:moveTo>
                    <a:pt x="10" y="56"/>
                  </a:moveTo>
                  <a:lnTo>
                    <a:pt x="84" y="0"/>
                  </a:lnTo>
                  <a:lnTo>
                    <a:pt x="136" y="23"/>
                  </a:lnTo>
                  <a:lnTo>
                    <a:pt x="154" y="53"/>
                  </a:lnTo>
                  <a:lnTo>
                    <a:pt x="126" y="86"/>
                  </a:lnTo>
                  <a:lnTo>
                    <a:pt x="84" y="130"/>
                  </a:lnTo>
                  <a:lnTo>
                    <a:pt x="63" y="86"/>
                  </a:lnTo>
                  <a:lnTo>
                    <a:pt x="28" y="77"/>
                  </a:lnTo>
                  <a:lnTo>
                    <a:pt x="0" y="71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FDA4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E652F85-44FB-85B5-EA64-7CF305E17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5399088"/>
              <a:ext cx="190500" cy="20637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21" y="77"/>
                </a:cxn>
                <a:cxn ang="0">
                  <a:pos x="56" y="0"/>
                </a:cxn>
                <a:cxn ang="0">
                  <a:pos x="114" y="26"/>
                </a:cxn>
                <a:cxn ang="0">
                  <a:pos x="120" y="74"/>
                </a:cxn>
                <a:cxn ang="0">
                  <a:pos x="81" y="97"/>
                </a:cxn>
                <a:cxn ang="0">
                  <a:pos x="0" y="130"/>
                </a:cxn>
              </a:cxnLst>
              <a:rect l="0" t="0" r="r" b="b"/>
              <a:pathLst>
                <a:path w="120" h="130">
                  <a:moveTo>
                    <a:pt x="0" y="130"/>
                  </a:moveTo>
                  <a:lnTo>
                    <a:pt x="21" y="77"/>
                  </a:lnTo>
                  <a:lnTo>
                    <a:pt x="56" y="0"/>
                  </a:lnTo>
                  <a:lnTo>
                    <a:pt x="114" y="26"/>
                  </a:lnTo>
                  <a:lnTo>
                    <a:pt x="120" y="74"/>
                  </a:lnTo>
                  <a:lnTo>
                    <a:pt x="81" y="9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6BF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BF8097A-B13F-CACE-503E-8F95800D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4243388"/>
              <a:ext cx="1195388" cy="1296987"/>
            </a:xfrm>
            <a:custGeom>
              <a:avLst/>
              <a:gdLst/>
              <a:ahLst/>
              <a:cxnLst>
                <a:cxn ang="0">
                  <a:pos x="2" y="731"/>
                </a:cxn>
                <a:cxn ang="0">
                  <a:pos x="70" y="676"/>
                </a:cxn>
                <a:cxn ang="0">
                  <a:pos x="124" y="622"/>
                </a:cxn>
                <a:cxn ang="0">
                  <a:pos x="181" y="561"/>
                </a:cxn>
                <a:cxn ang="0">
                  <a:pos x="257" y="489"/>
                </a:cxn>
                <a:cxn ang="0">
                  <a:pos x="317" y="423"/>
                </a:cxn>
                <a:cxn ang="0">
                  <a:pos x="381" y="345"/>
                </a:cxn>
                <a:cxn ang="0">
                  <a:pos x="420" y="306"/>
                </a:cxn>
                <a:cxn ang="0">
                  <a:pos x="465" y="263"/>
                </a:cxn>
                <a:cxn ang="0">
                  <a:pos x="521" y="187"/>
                </a:cxn>
                <a:cxn ang="0">
                  <a:pos x="562" y="126"/>
                </a:cxn>
                <a:cxn ang="0">
                  <a:pos x="603" y="76"/>
                </a:cxn>
                <a:cxn ang="0">
                  <a:pos x="648" y="27"/>
                </a:cxn>
                <a:cxn ang="0">
                  <a:pos x="679" y="0"/>
                </a:cxn>
                <a:cxn ang="0">
                  <a:pos x="718" y="7"/>
                </a:cxn>
                <a:cxn ang="0">
                  <a:pos x="736" y="22"/>
                </a:cxn>
                <a:cxn ang="0">
                  <a:pos x="748" y="43"/>
                </a:cxn>
                <a:cxn ang="0">
                  <a:pos x="753" y="61"/>
                </a:cxn>
                <a:cxn ang="0">
                  <a:pos x="694" y="124"/>
                </a:cxn>
                <a:cxn ang="0">
                  <a:pos x="650" y="170"/>
                </a:cxn>
                <a:cxn ang="0">
                  <a:pos x="613" y="211"/>
                </a:cxn>
                <a:cxn ang="0">
                  <a:pos x="574" y="253"/>
                </a:cxn>
                <a:cxn ang="0">
                  <a:pos x="543" y="292"/>
                </a:cxn>
                <a:cxn ang="0">
                  <a:pos x="498" y="347"/>
                </a:cxn>
                <a:cxn ang="0">
                  <a:pos x="440" y="415"/>
                </a:cxn>
                <a:cxn ang="0">
                  <a:pos x="381" y="481"/>
                </a:cxn>
                <a:cxn ang="0">
                  <a:pos x="325" y="540"/>
                </a:cxn>
                <a:cxn ang="0">
                  <a:pos x="264" y="598"/>
                </a:cxn>
                <a:cxn ang="0">
                  <a:pos x="212" y="649"/>
                </a:cxn>
                <a:cxn ang="0">
                  <a:pos x="149" y="712"/>
                </a:cxn>
                <a:cxn ang="0">
                  <a:pos x="110" y="751"/>
                </a:cxn>
                <a:cxn ang="0">
                  <a:pos x="61" y="797"/>
                </a:cxn>
                <a:cxn ang="0">
                  <a:pos x="39" y="817"/>
                </a:cxn>
                <a:cxn ang="0">
                  <a:pos x="44" y="783"/>
                </a:cxn>
                <a:cxn ang="0">
                  <a:pos x="17" y="787"/>
                </a:cxn>
                <a:cxn ang="0">
                  <a:pos x="27" y="758"/>
                </a:cxn>
                <a:cxn ang="0">
                  <a:pos x="0" y="766"/>
                </a:cxn>
                <a:cxn ang="0">
                  <a:pos x="2" y="731"/>
                </a:cxn>
              </a:cxnLst>
              <a:rect l="0" t="0" r="r" b="b"/>
              <a:pathLst>
                <a:path w="753" h="817">
                  <a:moveTo>
                    <a:pt x="2" y="731"/>
                  </a:moveTo>
                  <a:lnTo>
                    <a:pt x="70" y="676"/>
                  </a:lnTo>
                  <a:lnTo>
                    <a:pt x="124" y="622"/>
                  </a:lnTo>
                  <a:lnTo>
                    <a:pt x="181" y="561"/>
                  </a:lnTo>
                  <a:lnTo>
                    <a:pt x="257" y="489"/>
                  </a:lnTo>
                  <a:lnTo>
                    <a:pt x="317" y="423"/>
                  </a:lnTo>
                  <a:lnTo>
                    <a:pt x="381" y="345"/>
                  </a:lnTo>
                  <a:lnTo>
                    <a:pt x="420" y="306"/>
                  </a:lnTo>
                  <a:lnTo>
                    <a:pt x="465" y="263"/>
                  </a:lnTo>
                  <a:lnTo>
                    <a:pt x="521" y="187"/>
                  </a:lnTo>
                  <a:lnTo>
                    <a:pt x="562" y="126"/>
                  </a:lnTo>
                  <a:lnTo>
                    <a:pt x="603" y="76"/>
                  </a:lnTo>
                  <a:lnTo>
                    <a:pt x="648" y="27"/>
                  </a:lnTo>
                  <a:lnTo>
                    <a:pt x="679" y="0"/>
                  </a:lnTo>
                  <a:lnTo>
                    <a:pt x="718" y="7"/>
                  </a:lnTo>
                  <a:lnTo>
                    <a:pt x="736" y="22"/>
                  </a:lnTo>
                  <a:lnTo>
                    <a:pt x="748" y="43"/>
                  </a:lnTo>
                  <a:lnTo>
                    <a:pt x="753" y="61"/>
                  </a:lnTo>
                  <a:lnTo>
                    <a:pt x="694" y="124"/>
                  </a:lnTo>
                  <a:lnTo>
                    <a:pt x="650" y="170"/>
                  </a:lnTo>
                  <a:lnTo>
                    <a:pt x="613" y="211"/>
                  </a:lnTo>
                  <a:lnTo>
                    <a:pt x="574" y="253"/>
                  </a:lnTo>
                  <a:lnTo>
                    <a:pt x="543" y="292"/>
                  </a:lnTo>
                  <a:lnTo>
                    <a:pt x="498" y="347"/>
                  </a:lnTo>
                  <a:lnTo>
                    <a:pt x="440" y="415"/>
                  </a:lnTo>
                  <a:lnTo>
                    <a:pt x="381" y="481"/>
                  </a:lnTo>
                  <a:lnTo>
                    <a:pt x="325" y="540"/>
                  </a:lnTo>
                  <a:lnTo>
                    <a:pt x="264" y="598"/>
                  </a:lnTo>
                  <a:lnTo>
                    <a:pt x="212" y="649"/>
                  </a:lnTo>
                  <a:lnTo>
                    <a:pt x="149" y="712"/>
                  </a:lnTo>
                  <a:lnTo>
                    <a:pt x="110" y="751"/>
                  </a:lnTo>
                  <a:lnTo>
                    <a:pt x="61" y="797"/>
                  </a:lnTo>
                  <a:lnTo>
                    <a:pt x="39" y="817"/>
                  </a:lnTo>
                  <a:lnTo>
                    <a:pt x="44" y="783"/>
                  </a:lnTo>
                  <a:lnTo>
                    <a:pt x="17" y="787"/>
                  </a:lnTo>
                  <a:lnTo>
                    <a:pt x="27" y="758"/>
                  </a:lnTo>
                  <a:lnTo>
                    <a:pt x="0" y="766"/>
                  </a:lnTo>
                  <a:lnTo>
                    <a:pt x="2" y="731"/>
                  </a:lnTo>
                  <a:close/>
                </a:path>
              </a:pathLst>
            </a:custGeom>
            <a:solidFill>
              <a:srgbClr val="F0EA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24D432B-5A82-8D42-B4EE-1B6A19AFB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137025"/>
              <a:ext cx="989013" cy="1098550"/>
            </a:xfrm>
            <a:custGeom>
              <a:avLst/>
              <a:gdLst/>
              <a:ahLst/>
              <a:cxnLst>
                <a:cxn ang="0">
                  <a:pos x="95" y="503"/>
                </a:cxn>
                <a:cxn ang="0">
                  <a:pos x="268" y="306"/>
                </a:cxn>
                <a:cxn ang="0">
                  <a:pos x="385" y="146"/>
                </a:cxn>
                <a:cxn ang="0">
                  <a:pos x="501" y="28"/>
                </a:cxn>
                <a:cxn ang="0">
                  <a:pos x="567" y="10"/>
                </a:cxn>
                <a:cxn ang="0">
                  <a:pos x="623" y="50"/>
                </a:cxn>
                <a:cxn ang="0">
                  <a:pos x="572" y="113"/>
                </a:cxn>
                <a:cxn ang="0">
                  <a:pos x="484" y="205"/>
                </a:cxn>
                <a:cxn ang="0">
                  <a:pos x="352" y="348"/>
                </a:cxn>
                <a:cxn ang="0">
                  <a:pos x="252" y="475"/>
                </a:cxn>
                <a:cxn ang="0">
                  <a:pos x="99" y="635"/>
                </a:cxn>
                <a:cxn ang="0">
                  <a:pos x="39" y="667"/>
                </a:cxn>
                <a:cxn ang="0">
                  <a:pos x="128" y="586"/>
                </a:cxn>
                <a:cxn ang="0">
                  <a:pos x="231" y="472"/>
                </a:cxn>
                <a:cxn ang="0">
                  <a:pos x="315" y="373"/>
                </a:cxn>
                <a:cxn ang="0">
                  <a:pos x="388" y="289"/>
                </a:cxn>
                <a:cxn ang="0">
                  <a:pos x="468" y="204"/>
                </a:cxn>
                <a:cxn ang="0">
                  <a:pos x="539" y="121"/>
                </a:cxn>
                <a:cxn ang="0">
                  <a:pos x="506" y="77"/>
                </a:cxn>
                <a:cxn ang="0">
                  <a:pos x="505" y="65"/>
                </a:cxn>
                <a:cxn ang="0">
                  <a:pos x="539" y="80"/>
                </a:cxn>
                <a:cxn ang="0">
                  <a:pos x="552" y="107"/>
                </a:cxn>
                <a:cxn ang="0">
                  <a:pos x="596" y="62"/>
                </a:cxn>
                <a:cxn ang="0">
                  <a:pos x="587" y="33"/>
                </a:cxn>
                <a:cxn ang="0">
                  <a:pos x="534" y="18"/>
                </a:cxn>
                <a:cxn ang="0">
                  <a:pos x="484" y="62"/>
                </a:cxn>
                <a:cxn ang="0">
                  <a:pos x="414" y="138"/>
                </a:cxn>
                <a:cxn ang="0">
                  <a:pos x="365" y="208"/>
                </a:cxn>
                <a:cxn ang="0">
                  <a:pos x="301" y="289"/>
                </a:cxn>
                <a:cxn ang="0">
                  <a:pos x="253" y="344"/>
                </a:cxn>
                <a:cxn ang="0">
                  <a:pos x="190" y="412"/>
                </a:cxn>
                <a:cxn ang="0">
                  <a:pos x="134" y="478"/>
                </a:cxn>
                <a:cxn ang="0">
                  <a:pos x="79" y="544"/>
                </a:cxn>
                <a:cxn ang="0">
                  <a:pos x="6" y="608"/>
                </a:cxn>
              </a:cxnLst>
              <a:rect l="0" t="0" r="r" b="b"/>
              <a:pathLst>
                <a:path w="623" h="692">
                  <a:moveTo>
                    <a:pt x="0" y="595"/>
                  </a:moveTo>
                  <a:lnTo>
                    <a:pt x="95" y="503"/>
                  </a:lnTo>
                  <a:lnTo>
                    <a:pt x="174" y="402"/>
                  </a:lnTo>
                  <a:lnTo>
                    <a:pt x="268" y="306"/>
                  </a:lnTo>
                  <a:lnTo>
                    <a:pt x="336" y="216"/>
                  </a:lnTo>
                  <a:lnTo>
                    <a:pt x="385" y="146"/>
                  </a:lnTo>
                  <a:lnTo>
                    <a:pt x="440" y="88"/>
                  </a:lnTo>
                  <a:lnTo>
                    <a:pt x="501" y="28"/>
                  </a:lnTo>
                  <a:lnTo>
                    <a:pt x="542" y="0"/>
                  </a:lnTo>
                  <a:lnTo>
                    <a:pt x="567" y="10"/>
                  </a:lnTo>
                  <a:lnTo>
                    <a:pt x="608" y="32"/>
                  </a:lnTo>
                  <a:lnTo>
                    <a:pt x="623" y="50"/>
                  </a:lnTo>
                  <a:lnTo>
                    <a:pt x="618" y="62"/>
                  </a:lnTo>
                  <a:lnTo>
                    <a:pt x="572" y="113"/>
                  </a:lnTo>
                  <a:lnTo>
                    <a:pt x="528" y="157"/>
                  </a:lnTo>
                  <a:lnTo>
                    <a:pt x="484" y="205"/>
                  </a:lnTo>
                  <a:lnTo>
                    <a:pt x="421" y="277"/>
                  </a:lnTo>
                  <a:lnTo>
                    <a:pt x="352" y="348"/>
                  </a:lnTo>
                  <a:lnTo>
                    <a:pt x="297" y="420"/>
                  </a:lnTo>
                  <a:lnTo>
                    <a:pt x="252" y="475"/>
                  </a:lnTo>
                  <a:lnTo>
                    <a:pt x="168" y="565"/>
                  </a:lnTo>
                  <a:lnTo>
                    <a:pt x="99" y="635"/>
                  </a:lnTo>
                  <a:lnTo>
                    <a:pt x="39" y="692"/>
                  </a:lnTo>
                  <a:lnTo>
                    <a:pt x="39" y="667"/>
                  </a:lnTo>
                  <a:lnTo>
                    <a:pt x="75" y="637"/>
                  </a:lnTo>
                  <a:lnTo>
                    <a:pt x="128" y="586"/>
                  </a:lnTo>
                  <a:lnTo>
                    <a:pt x="182" y="523"/>
                  </a:lnTo>
                  <a:lnTo>
                    <a:pt x="231" y="472"/>
                  </a:lnTo>
                  <a:lnTo>
                    <a:pt x="275" y="420"/>
                  </a:lnTo>
                  <a:lnTo>
                    <a:pt x="315" y="373"/>
                  </a:lnTo>
                  <a:lnTo>
                    <a:pt x="347" y="331"/>
                  </a:lnTo>
                  <a:lnTo>
                    <a:pt x="388" y="289"/>
                  </a:lnTo>
                  <a:lnTo>
                    <a:pt x="427" y="247"/>
                  </a:lnTo>
                  <a:lnTo>
                    <a:pt x="468" y="204"/>
                  </a:lnTo>
                  <a:lnTo>
                    <a:pt x="506" y="160"/>
                  </a:lnTo>
                  <a:lnTo>
                    <a:pt x="539" y="121"/>
                  </a:lnTo>
                  <a:lnTo>
                    <a:pt x="530" y="98"/>
                  </a:lnTo>
                  <a:lnTo>
                    <a:pt x="506" y="77"/>
                  </a:lnTo>
                  <a:lnTo>
                    <a:pt x="479" y="72"/>
                  </a:lnTo>
                  <a:lnTo>
                    <a:pt x="505" y="65"/>
                  </a:lnTo>
                  <a:lnTo>
                    <a:pt x="524" y="72"/>
                  </a:lnTo>
                  <a:lnTo>
                    <a:pt x="539" y="80"/>
                  </a:lnTo>
                  <a:lnTo>
                    <a:pt x="546" y="95"/>
                  </a:lnTo>
                  <a:lnTo>
                    <a:pt x="552" y="107"/>
                  </a:lnTo>
                  <a:lnTo>
                    <a:pt x="578" y="87"/>
                  </a:lnTo>
                  <a:lnTo>
                    <a:pt x="596" y="62"/>
                  </a:lnTo>
                  <a:lnTo>
                    <a:pt x="600" y="47"/>
                  </a:lnTo>
                  <a:lnTo>
                    <a:pt x="587" y="33"/>
                  </a:lnTo>
                  <a:lnTo>
                    <a:pt x="557" y="18"/>
                  </a:lnTo>
                  <a:lnTo>
                    <a:pt x="534" y="18"/>
                  </a:lnTo>
                  <a:lnTo>
                    <a:pt x="512" y="41"/>
                  </a:lnTo>
                  <a:lnTo>
                    <a:pt x="484" y="62"/>
                  </a:lnTo>
                  <a:lnTo>
                    <a:pt x="451" y="95"/>
                  </a:lnTo>
                  <a:lnTo>
                    <a:pt x="414" y="138"/>
                  </a:lnTo>
                  <a:lnTo>
                    <a:pt x="388" y="175"/>
                  </a:lnTo>
                  <a:lnTo>
                    <a:pt x="365" y="208"/>
                  </a:lnTo>
                  <a:lnTo>
                    <a:pt x="328" y="256"/>
                  </a:lnTo>
                  <a:lnTo>
                    <a:pt x="301" y="289"/>
                  </a:lnTo>
                  <a:lnTo>
                    <a:pt x="271" y="325"/>
                  </a:lnTo>
                  <a:lnTo>
                    <a:pt x="253" y="344"/>
                  </a:lnTo>
                  <a:lnTo>
                    <a:pt x="215" y="381"/>
                  </a:lnTo>
                  <a:lnTo>
                    <a:pt x="190" y="412"/>
                  </a:lnTo>
                  <a:lnTo>
                    <a:pt x="156" y="453"/>
                  </a:lnTo>
                  <a:lnTo>
                    <a:pt x="134" y="478"/>
                  </a:lnTo>
                  <a:lnTo>
                    <a:pt x="108" y="511"/>
                  </a:lnTo>
                  <a:lnTo>
                    <a:pt x="79" y="544"/>
                  </a:lnTo>
                  <a:lnTo>
                    <a:pt x="39" y="575"/>
                  </a:lnTo>
                  <a:lnTo>
                    <a:pt x="6" y="608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7E2C188-0834-538C-580C-050D22C0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5057775"/>
              <a:ext cx="554038" cy="5969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0" y="20"/>
                </a:cxn>
                <a:cxn ang="0">
                  <a:pos x="258" y="74"/>
                </a:cxn>
                <a:cxn ang="0">
                  <a:pos x="205" y="133"/>
                </a:cxn>
                <a:cxn ang="0">
                  <a:pos x="121" y="207"/>
                </a:cxn>
                <a:cxn ang="0">
                  <a:pos x="93" y="230"/>
                </a:cxn>
                <a:cxn ang="0">
                  <a:pos x="67" y="295"/>
                </a:cxn>
                <a:cxn ang="0">
                  <a:pos x="54" y="321"/>
                </a:cxn>
                <a:cxn ang="0">
                  <a:pos x="67" y="334"/>
                </a:cxn>
                <a:cxn ang="0">
                  <a:pos x="146" y="286"/>
                </a:cxn>
                <a:cxn ang="0">
                  <a:pos x="179" y="248"/>
                </a:cxn>
                <a:cxn ang="0">
                  <a:pos x="228" y="200"/>
                </a:cxn>
                <a:cxn ang="0">
                  <a:pos x="277" y="152"/>
                </a:cxn>
                <a:cxn ang="0">
                  <a:pos x="320" y="108"/>
                </a:cxn>
                <a:cxn ang="0">
                  <a:pos x="349" y="79"/>
                </a:cxn>
                <a:cxn ang="0">
                  <a:pos x="343" y="104"/>
                </a:cxn>
                <a:cxn ang="0">
                  <a:pos x="298" y="152"/>
                </a:cxn>
                <a:cxn ang="0">
                  <a:pos x="244" y="204"/>
                </a:cxn>
                <a:cxn ang="0">
                  <a:pos x="209" y="241"/>
                </a:cxn>
                <a:cxn ang="0">
                  <a:pos x="165" y="282"/>
                </a:cxn>
                <a:cxn ang="0">
                  <a:pos x="150" y="299"/>
                </a:cxn>
                <a:cxn ang="0">
                  <a:pos x="100" y="328"/>
                </a:cxn>
                <a:cxn ang="0">
                  <a:pos x="58" y="351"/>
                </a:cxn>
                <a:cxn ang="0">
                  <a:pos x="8" y="376"/>
                </a:cxn>
                <a:cxn ang="0">
                  <a:pos x="0" y="370"/>
                </a:cxn>
                <a:cxn ang="0">
                  <a:pos x="4" y="358"/>
                </a:cxn>
                <a:cxn ang="0">
                  <a:pos x="41" y="315"/>
                </a:cxn>
                <a:cxn ang="0">
                  <a:pos x="63" y="274"/>
                </a:cxn>
                <a:cxn ang="0">
                  <a:pos x="84" y="218"/>
                </a:cxn>
                <a:cxn ang="0">
                  <a:pos x="117" y="190"/>
                </a:cxn>
                <a:cxn ang="0">
                  <a:pos x="157" y="159"/>
                </a:cxn>
                <a:cxn ang="0">
                  <a:pos x="205" y="112"/>
                </a:cxn>
                <a:cxn ang="0">
                  <a:pos x="234" y="81"/>
                </a:cxn>
                <a:cxn ang="0">
                  <a:pos x="265" y="45"/>
                </a:cxn>
                <a:cxn ang="0">
                  <a:pos x="292" y="23"/>
                </a:cxn>
                <a:cxn ang="0">
                  <a:pos x="316" y="0"/>
                </a:cxn>
              </a:cxnLst>
              <a:rect l="0" t="0" r="r" b="b"/>
              <a:pathLst>
                <a:path w="349" h="376">
                  <a:moveTo>
                    <a:pt x="316" y="0"/>
                  </a:moveTo>
                  <a:lnTo>
                    <a:pt x="310" y="20"/>
                  </a:lnTo>
                  <a:lnTo>
                    <a:pt x="258" y="74"/>
                  </a:lnTo>
                  <a:lnTo>
                    <a:pt x="205" y="133"/>
                  </a:lnTo>
                  <a:lnTo>
                    <a:pt x="121" y="207"/>
                  </a:lnTo>
                  <a:lnTo>
                    <a:pt x="93" y="230"/>
                  </a:lnTo>
                  <a:lnTo>
                    <a:pt x="67" y="295"/>
                  </a:lnTo>
                  <a:lnTo>
                    <a:pt x="54" y="321"/>
                  </a:lnTo>
                  <a:lnTo>
                    <a:pt x="67" y="334"/>
                  </a:lnTo>
                  <a:lnTo>
                    <a:pt x="146" y="286"/>
                  </a:lnTo>
                  <a:lnTo>
                    <a:pt x="179" y="248"/>
                  </a:lnTo>
                  <a:lnTo>
                    <a:pt x="228" y="200"/>
                  </a:lnTo>
                  <a:lnTo>
                    <a:pt x="277" y="152"/>
                  </a:lnTo>
                  <a:lnTo>
                    <a:pt x="320" y="108"/>
                  </a:lnTo>
                  <a:lnTo>
                    <a:pt x="349" y="79"/>
                  </a:lnTo>
                  <a:lnTo>
                    <a:pt x="343" y="104"/>
                  </a:lnTo>
                  <a:lnTo>
                    <a:pt x="298" y="152"/>
                  </a:lnTo>
                  <a:lnTo>
                    <a:pt x="244" y="204"/>
                  </a:lnTo>
                  <a:lnTo>
                    <a:pt x="209" y="241"/>
                  </a:lnTo>
                  <a:lnTo>
                    <a:pt x="165" y="282"/>
                  </a:lnTo>
                  <a:lnTo>
                    <a:pt x="150" y="299"/>
                  </a:lnTo>
                  <a:lnTo>
                    <a:pt x="100" y="328"/>
                  </a:lnTo>
                  <a:lnTo>
                    <a:pt x="58" y="351"/>
                  </a:lnTo>
                  <a:lnTo>
                    <a:pt x="8" y="376"/>
                  </a:lnTo>
                  <a:lnTo>
                    <a:pt x="0" y="370"/>
                  </a:lnTo>
                  <a:lnTo>
                    <a:pt x="4" y="358"/>
                  </a:lnTo>
                  <a:lnTo>
                    <a:pt x="41" y="315"/>
                  </a:lnTo>
                  <a:lnTo>
                    <a:pt x="63" y="274"/>
                  </a:lnTo>
                  <a:lnTo>
                    <a:pt x="84" y="218"/>
                  </a:lnTo>
                  <a:lnTo>
                    <a:pt x="117" y="190"/>
                  </a:lnTo>
                  <a:lnTo>
                    <a:pt x="157" y="159"/>
                  </a:lnTo>
                  <a:lnTo>
                    <a:pt x="205" y="112"/>
                  </a:lnTo>
                  <a:lnTo>
                    <a:pt x="234" y="81"/>
                  </a:lnTo>
                  <a:lnTo>
                    <a:pt x="265" y="45"/>
                  </a:lnTo>
                  <a:lnTo>
                    <a:pt x="292" y="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8DF8A4A-3F0A-F9B6-D7F1-E92283975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394325"/>
              <a:ext cx="106363" cy="141287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9" y="27"/>
                </a:cxn>
                <a:cxn ang="0">
                  <a:pos x="47" y="23"/>
                </a:cxn>
                <a:cxn ang="0">
                  <a:pos x="38" y="53"/>
                </a:cxn>
                <a:cxn ang="0">
                  <a:pos x="67" y="45"/>
                </a:cxn>
                <a:cxn ang="0">
                  <a:pos x="59" y="86"/>
                </a:cxn>
                <a:cxn ang="0">
                  <a:pos x="43" y="89"/>
                </a:cxn>
                <a:cxn ang="0">
                  <a:pos x="55" y="61"/>
                </a:cxn>
                <a:cxn ang="0">
                  <a:pos x="16" y="65"/>
                </a:cxn>
                <a:cxn ang="0">
                  <a:pos x="35" y="31"/>
                </a:cxn>
                <a:cxn ang="0">
                  <a:pos x="0" y="45"/>
                </a:cxn>
                <a:cxn ang="0">
                  <a:pos x="11" y="0"/>
                </a:cxn>
                <a:cxn ang="0">
                  <a:pos x="23" y="3"/>
                </a:cxn>
              </a:cxnLst>
              <a:rect l="0" t="0" r="r" b="b"/>
              <a:pathLst>
                <a:path w="67" h="89">
                  <a:moveTo>
                    <a:pt x="23" y="3"/>
                  </a:moveTo>
                  <a:lnTo>
                    <a:pt x="19" y="27"/>
                  </a:lnTo>
                  <a:lnTo>
                    <a:pt x="47" y="23"/>
                  </a:lnTo>
                  <a:lnTo>
                    <a:pt x="38" y="53"/>
                  </a:lnTo>
                  <a:lnTo>
                    <a:pt x="67" y="45"/>
                  </a:lnTo>
                  <a:lnTo>
                    <a:pt x="59" y="86"/>
                  </a:lnTo>
                  <a:lnTo>
                    <a:pt x="43" y="89"/>
                  </a:lnTo>
                  <a:lnTo>
                    <a:pt x="55" y="61"/>
                  </a:lnTo>
                  <a:lnTo>
                    <a:pt x="16" y="65"/>
                  </a:lnTo>
                  <a:lnTo>
                    <a:pt x="35" y="31"/>
                  </a:lnTo>
                  <a:lnTo>
                    <a:pt x="0" y="45"/>
                  </a:lnTo>
                  <a:lnTo>
                    <a:pt x="11" y="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23518FF-4FE4-008D-6F47-26B1E03E1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4751388"/>
              <a:ext cx="279400" cy="4095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08" y="0"/>
                </a:cxn>
                <a:cxn ang="0">
                  <a:pos x="118" y="30"/>
                </a:cxn>
                <a:cxn ang="0">
                  <a:pos x="28" y="57"/>
                </a:cxn>
                <a:cxn ang="0">
                  <a:pos x="38" y="127"/>
                </a:cxn>
                <a:cxn ang="0">
                  <a:pos x="80" y="107"/>
                </a:cxn>
                <a:cxn ang="0">
                  <a:pos x="110" y="99"/>
                </a:cxn>
                <a:cxn ang="0">
                  <a:pos x="141" y="107"/>
                </a:cxn>
                <a:cxn ang="0">
                  <a:pos x="159" y="122"/>
                </a:cxn>
                <a:cxn ang="0">
                  <a:pos x="171" y="149"/>
                </a:cxn>
                <a:cxn ang="0">
                  <a:pos x="176" y="176"/>
                </a:cxn>
                <a:cxn ang="0">
                  <a:pos x="171" y="203"/>
                </a:cxn>
                <a:cxn ang="0">
                  <a:pos x="161" y="223"/>
                </a:cxn>
                <a:cxn ang="0">
                  <a:pos x="141" y="243"/>
                </a:cxn>
                <a:cxn ang="0">
                  <a:pos x="105" y="253"/>
                </a:cxn>
                <a:cxn ang="0">
                  <a:pos x="68" y="258"/>
                </a:cxn>
                <a:cxn ang="0">
                  <a:pos x="40" y="238"/>
                </a:cxn>
                <a:cxn ang="0">
                  <a:pos x="28" y="208"/>
                </a:cxn>
                <a:cxn ang="0">
                  <a:pos x="63" y="193"/>
                </a:cxn>
                <a:cxn ang="0">
                  <a:pos x="71" y="208"/>
                </a:cxn>
                <a:cxn ang="0">
                  <a:pos x="83" y="220"/>
                </a:cxn>
                <a:cxn ang="0">
                  <a:pos x="101" y="220"/>
                </a:cxn>
                <a:cxn ang="0">
                  <a:pos x="120" y="216"/>
                </a:cxn>
                <a:cxn ang="0">
                  <a:pos x="133" y="201"/>
                </a:cxn>
                <a:cxn ang="0">
                  <a:pos x="144" y="181"/>
                </a:cxn>
                <a:cxn ang="0">
                  <a:pos x="141" y="161"/>
                </a:cxn>
                <a:cxn ang="0">
                  <a:pos x="133" y="144"/>
                </a:cxn>
                <a:cxn ang="0">
                  <a:pos x="123" y="134"/>
                </a:cxn>
                <a:cxn ang="0">
                  <a:pos x="103" y="129"/>
                </a:cxn>
                <a:cxn ang="0">
                  <a:pos x="80" y="134"/>
                </a:cxn>
                <a:cxn ang="0">
                  <a:pos x="63" y="146"/>
                </a:cxn>
                <a:cxn ang="0">
                  <a:pos x="17" y="169"/>
                </a:cxn>
                <a:cxn ang="0">
                  <a:pos x="0" y="38"/>
                </a:cxn>
              </a:cxnLst>
              <a:rect l="0" t="0" r="r" b="b"/>
              <a:pathLst>
                <a:path w="176" h="258">
                  <a:moveTo>
                    <a:pt x="0" y="38"/>
                  </a:moveTo>
                  <a:lnTo>
                    <a:pt x="108" y="0"/>
                  </a:lnTo>
                  <a:lnTo>
                    <a:pt x="118" y="30"/>
                  </a:lnTo>
                  <a:lnTo>
                    <a:pt x="28" y="57"/>
                  </a:lnTo>
                  <a:lnTo>
                    <a:pt x="38" y="127"/>
                  </a:lnTo>
                  <a:lnTo>
                    <a:pt x="80" y="107"/>
                  </a:lnTo>
                  <a:lnTo>
                    <a:pt x="110" y="99"/>
                  </a:lnTo>
                  <a:lnTo>
                    <a:pt x="141" y="107"/>
                  </a:lnTo>
                  <a:lnTo>
                    <a:pt x="159" y="122"/>
                  </a:lnTo>
                  <a:lnTo>
                    <a:pt x="171" y="149"/>
                  </a:lnTo>
                  <a:lnTo>
                    <a:pt x="176" y="176"/>
                  </a:lnTo>
                  <a:lnTo>
                    <a:pt x="171" y="203"/>
                  </a:lnTo>
                  <a:lnTo>
                    <a:pt x="161" y="223"/>
                  </a:lnTo>
                  <a:lnTo>
                    <a:pt x="141" y="243"/>
                  </a:lnTo>
                  <a:lnTo>
                    <a:pt x="105" y="253"/>
                  </a:lnTo>
                  <a:lnTo>
                    <a:pt x="68" y="258"/>
                  </a:lnTo>
                  <a:lnTo>
                    <a:pt x="40" y="238"/>
                  </a:lnTo>
                  <a:lnTo>
                    <a:pt x="28" y="208"/>
                  </a:lnTo>
                  <a:lnTo>
                    <a:pt x="63" y="193"/>
                  </a:lnTo>
                  <a:lnTo>
                    <a:pt x="71" y="208"/>
                  </a:lnTo>
                  <a:lnTo>
                    <a:pt x="83" y="220"/>
                  </a:lnTo>
                  <a:lnTo>
                    <a:pt x="101" y="220"/>
                  </a:lnTo>
                  <a:lnTo>
                    <a:pt x="120" y="216"/>
                  </a:lnTo>
                  <a:lnTo>
                    <a:pt x="133" y="201"/>
                  </a:lnTo>
                  <a:lnTo>
                    <a:pt x="144" y="181"/>
                  </a:lnTo>
                  <a:lnTo>
                    <a:pt x="141" y="161"/>
                  </a:lnTo>
                  <a:lnTo>
                    <a:pt x="133" y="144"/>
                  </a:lnTo>
                  <a:lnTo>
                    <a:pt x="123" y="134"/>
                  </a:lnTo>
                  <a:lnTo>
                    <a:pt x="103" y="129"/>
                  </a:lnTo>
                  <a:lnTo>
                    <a:pt x="80" y="134"/>
                  </a:lnTo>
                  <a:lnTo>
                    <a:pt x="63" y="146"/>
                  </a:lnTo>
                  <a:lnTo>
                    <a:pt x="17" y="16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D236650-912A-B2A0-8B84-4ABBFDE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4568825"/>
              <a:ext cx="504825" cy="768350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111" y="296"/>
                </a:cxn>
                <a:cxn ang="0">
                  <a:pos x="226" y="93"/>
                </a:cxn>
                <a:cxn ang="0">
                  <a:pos x="295" y="0"/>
                </a:cxn>
                <a:cxn ang="0">
                  <a:pos x="318" y="37"/>
                </a:cxn>
                <a:cxn ang="0">
                  <a:pos x="214" y="171"/>
                </a:cxn>
                <a:cxn ang="0">
                  <a:pos x="153" y="278"/>
                </a:cxn>
                <a:cxn ang="0">
                  <a:pos x="93" y="379"/>
                </a:cxn>
                <a:cxn ang="0">
                  <a:pos x="24" y="484"/>
                </a:cxn>
                <a:cxn ang="0">
                  <a:pos x="0" y="454"/>
                </a:cxn>
              </a:cxnLst>
              <a:rect l="0" t="0" r="r" b="b"/>
              <a:pathLst>
                <a:path w="318" h="484">
                  <a:moveTo>
                    <a:pt x="0" y="454"/>
                  </a:moveTo>
                  <a:lnTo>
                    <a:pt x="111" y="296"/>
                  </a:lnTo>
                  <a:lnTo>
                    <a:pt x="226" y="93"/>
                  </a:lnTo>
                  <a:lnTo>
                    <a:pt x="295" y="0"/>
                  </a:lnTo>
                  <a:lnTo>
                    <a:pt x="318" y="37"/>
                  </a:lnTo>
                  <a:lnTo>
                    <a:pt x="214" y="171"/>
                  </a:lnTo>
                  <a:lnTo>
                    <a:pt x="153" y="278"/>
                  </a:lnTo>
                  <a:lnTo>
                    <a:pt x="93" y="379"/>
                  </a:lnTo>
                  <a:lnTo>
                    <a:pt x="24" y="484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AF7C599-9417-AF85-3C2B-6F41E6153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395913"/>
              <a:ext cx="425450" cy="396875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0" y="77"/>
                </a:cxn>
                <a:cxn ang="0">
                  <a:pos x="5" y="102"/>
                </a:cxn>
                <a:cxn ang="0">
                  <a:pos x="15" y="121"/>
                </a:cxn>
                <a:cxn ang="0">
                  <a:pos x="32" y="119"/>
                </a:cxn>
                <a:cxn ang="0">
                  <a:pos x="37" y="104"/>
                </a:cxn>
                <a:cxn ang="0">
                  <a:pos x="27" y="74"/>
                </a:cxn>
                <a:cxn ang="0">
                  <a:pos x="34" y="52"/>
                </a:cxn>
                <a:cxn ang="0">
                  <a:pos x="45" y="32"/>
                </a:cxn>
                <a:cxn ang="0">
                  <a:pos x="59" y="22"/>
                </a:cxn>
                <a:cxn ang="0">
                  <a:pos x="81" y="34"/>
                </a:cxn>
                <a:cxn ang="0">
                  <a:pos x="91" y="55"/>
                </a:cxn>
                <a:cxn ang="0">
                  <a:pos x="94" y="84"/>
                </a:cxn>
                <a:cxn ang="0">
                  <a:pos x="99" y="127"/>
                </a:cxn>
                <a:cxn ang="0">
                  <a:pos x="104" y="161"/>
                </a:cxn>
                <a:cxn ang="0">
                  <a:pos x="116" y="201"/>
                </a:cxn>
                <a:cxn ang="0">
                  <a:pos x="123" y="233"/>
                </a:cxn>
                <a:cxn ang="0">
                  <a:pos x="138" y="250"/>
                </a:cxn>
                <a:cxn ang="0">
                  <a:pos x="161" y="220"/>
                </a:cxn>
                <a:cxn ang="0">
                  <a:pos x="186" y="191"/>
                </a:cxn>
                <a:cxn ang="0">
                  <a:pos x="223" y="156"/>
                </a:cxn>
                <a:cxn ang="0">
                  <a:pos x="262" y="141"/>
                </a:cxn>
                <a:cxn ang="0">
                  <a:pos x="265" y="116"/>
                </a:cxn>
                <a:cxn ang="0">
                  <a:pos x="268" y="106"/>
                </a:cxn>
                <a:cxn ang="0">
                  <a:pos x="218" y="129"/>
                </a:cxn>
                <a:cxn ang="0">
                  <a:pos x="181" y="163"/>
                </a:cxn>
                <a:cxn ang="0">
                  <a:pos x="159" y="191"/>
                </a:cxn>
                <a:cxn ang="0">
                  <a:pos x="138" y="210"/>
                </a:cxn>
                <a:cxn ang="0">
                  <a:pos x="129" y="168"/>
                </a:cxn>
                <a:cxn ang="0">
                  <a:pos x="121" y="121"/>
                </a:cxn>
                <a:cxn ang="0">
                  <a:pos x="119" y="77"/>
                </a:cxn>
                <a:cxn ang="0">
                  <a:pos x="114" y="37"/>
                </a:cxn>
                <a:cxn ang="0">
                  <a:pos x="102" y="15"/>
                </a:cxn>
                <a:cxn ang="0">
                  <a:pos x="79" y="0"/>
                </a:cxn>
                <a:cxn ang="0">
                  <a:pos x="54" y="0"/>
                </a:cxn>
                <a:cxn ang="0">
                  <a:pos x="32" y="10"/>
                </a:cxn>
                <a:cxn ang="0">
                  <a:pos x="19" y="25"/>
                </a:cxn>
                <a:cxn ang="0">
                  <a:pos x="5" y="42"/>
                </a:cxn>
              </a:cxnLst>
              <a:rect l="0" t="0" r="r" b="b"/>
              <a:pathLst>
                <a:path w="268" h="250">
                  <a:moveTo>
                    <a:pt x="5" y="42"/>
                  </a:moveTo>
                  <a:lnTo>
                    <a:pt x="0" y="77"/>
                  </a:lnTo>
                  <a:lnTo>
                    <a:pt x="5" y="102"/>
                  </a:lnTo>
                  <a:lnTo>
                    <a:pt x="15" y="121"/>
                  </a:lnTo>
                  <a:lnTo>
                    <a:pt x="32" y="119"/>
                  </a:lnTo>
                  <a:lnTo>
                    <a:pt x="37" y="104"/>
                  </a:lnTo>
                  <a:lnTo>
                    <a:pt x="27" y="74"/>
                  </a:lnTo>
                  <a:lnTo>
                    <a:pt x="34" y="52"/>
                  </a:lnTo>
                  <a:lnTo>
                    <a:pt x="45" y="32"/>
                  </a:lnTo>
                  <a:lnTo>
                    <a:pt x="59" y="22"/>
                  </a:lnTo>
                  <a:lnTo>
                    <a:pt x="81" y="34"/>
                  </a:lnTo>
                  <a:lnTo>
                    <a:pt x="91" y="55"/>
                  </a:lnTo>
                  <a:lnTo>
                    <a:pt x="94" y="84"/>
                  </a:lnTo>
                  <a:lnTo>
                    <a:pt x="99" y="127"/>
                  </a:lnTo>
                  <a:lnTo>
                    <a:pt x="104" y="161"/>
                  </a:lnTo>
                  <a:lnTo>
                    <a:pt x="116" y="201"/>
                  </a:lnTo>
                  <a:lnTo>
                    <a:pt x="123" y="233"/>
                  </a:lnTo>
                  <a:lnTo>
                    <a:pt x="138" y="250"/>
                  </a:lnTo>
                  <a:lnTo>
                    <a:pt x="161" y="220"/>
                  </a:lnTo>
                  <a:lnTo>
                    <a:pt x="186" y="191"/>
                  </a:lnTo>
                  <a:lnTo>
                    <a:pt x="223" y="156"/>
                  </a:lnTo>
                  <a:lnTo>
                    <a:pt x="262" y="141"/>
                  </a:lnTo>
                  <a:lnTo>
                    <a:pt x="265" y="116"/>
                  </a:lnTo>
                  <a:lnTo>
                    <a:pt x="268" y="106"/>
                  </a:lnTo>
                  <a:lnTo>
                    <a:pt x="218" y="129"/>
                  </a:lnTo>
                  <a:lnTo>
                    <a:pt x="181" y="163"/>
                  </a:lnTo>
                  <a:lnTo>
                    <a:pt x="159" y="191"/>
                  </a:lnTo>
                  <a:lnTo>
                    <a:pt x="138" y="210"/>
                  </a:lnTo>
                  <a:lnTo>
                    <a:pt x="129" y="168"/>
                  </a:lnTo>
                  <a:lnTo>
                    <a:pt x="121" y="121"/>
                  </a:lnTo>
                  <a:lnTo>
                    <a:pt x="119" y="77"/>
                  </a:lnTo>
                  <a:lnTo>
                    <a:pt x="114" y="37"/>
                  </a:lnTo>
                  <a:lnTo>
                    <a:pt x="102" y="15"/>
                  </a:lnTo>
                  <a:lnTo>
                    <a:pt x="79" y="0"/>
                  </a:lnTo>
                  <a:lnTo>
                    <a:pt x="54" y="0"/>
                  </a:lnTo>
                  <a:lnTo>
                    <a:pt x="32" y="10"/>
                  </a:lnTo>
                  <a:lnTo>
                    <a:pt x="19" y="25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3AA39FDC-1FC5-F075-CD11-870496DC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967288"/>
              <a:ext cx="347663" cy="9175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70" y="15"/>
                </a:cxn>
                <a:cxn ang="0">
                  <a:pos x="102" y="78"/>
                </a:cxn>
                <a:cxn ang="0">
                  <a:pos x="144" y="168"/>
                </a:cxn>
                <a:cxn ang="0">
                  <a:pos x="154" y="221"/>
                </a:cxn>
                <a:cxn ang="0">
                  <a:pos x="154" y="263"/>
                </a:cxn>
                <a:cxn ang="0">
                  <a:pos x="147" y="329"/>
                </a:cxn>
                <a:cxn ang="0">
                  <a:pos x="124" y="400"/>
                </a:cxn>
                <a:cxn ang="0">
                  <a:pos x="104" y="465"/>
                </a:cxn>
                <a:cxn ang="0">
                  <a:pos x="100" y="498"/>
                </a:cxn>
                <a:cxn ang="0">
                  <a:pos x="102" y="514"/>
                </a:cxn>
                <a:cxn ang="0">
                  <a:pos x="127" y="524"/>
                </a:cxn>
                <a:cxn ang="0">
                  <a:pos x="169" y="529"/>
                </a:cxn>
                <a:cxn ang="0">
                  <a:pos x="199" y="531"/>
                </a:cxn>
                <a:cxn ang="0">
                  <a:pos x="214" y="543"/>
                </a:cxn>
                <a:cxn ang="0">
                  <a:pos x="219" y="566"/>
                </a:cxn>
                <a:cxn ang="0">
                  <a:pos x="211" y="578"/>
                </a:cxn>
                <a:cxn ang="0">
                  <a:pos x="189" y="578"/>
                </a:cxn>
                <a:cxn ang="0">
                  <a:pos x="151" y="563"/>
                </a:cxn>
                <a:cxn ang="0">
                  <a:pos x="112" y="556"/>
                </a:cxn>
                <a:cxn ang="0">
                  <a:pos x="75" y="549"/>
                </a:cxn>
                <a:cxn ang="0">
                  <a:pos x="57" y="537"/>
                </a:cxn>
                <a:cxn ang="0">
                  <a:pos x="49" y="507"/>
                </a:cxn>
                <a:cxn ang="0">
                  <a:pos x="62" y="487"/>
                </a:cxn>
                <a:cxn ang="0">
                  <a:pos x="79" y="453"/>
                </a:cxn>
                <a:cxn ang="0">
                  <a:pos x="100" y="402"/>
                </a:cxn>
                <a:cxn ang="0">
                  <a:pos x="112" y="337"/>
                </a:cxn>
                <a:cxn ang="0">
                  <a:pos x="117" y="290"/>
                </a:cxn>
                <a:cxn ang="0">
                  <a:pos x="117" y="244"/>
                </a:cxn>
                <a:cxn ang="0">
                  <a:pos x="109" y="197"/>
                </a:cxn>
                <a:cxn ang="0">
                  <a:pos x="82" y="153"/>
                </a:cxn>
                <a:cxn ang="0">
                  <a:pos x="45" y="102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2" y="12"/>
                </a:cxn>
                <a:cxn ang="0">
                  <a:pos x="34" y="0"/>
                </a:cxn>
              </a:cxnLst>
              <a:rect l="0" t="0" r="r" b="b"/>
              <a:pathLst>
                <a:path w="219" h="578">
                  <a:moveTo>
                    <a:pt x="34" y="0"/>
                  </a:moveTo>
                  <a:lnTo>
                    <a:pt x="70" y="15"/>
                  </a:lnTo>
                  <a:lnTo>
                    <a:pt x="102" y="78"/>
                  </a:lnTo>
                  <a:lnTo>
                    <a:pt x="144" y="168"/>
                  </a:lnTo>
                  <a:lnTo>
                    <a:pt x="154" y="221"/>
                  </a:lnTo>
                  <a:lnTo>
                    <a:pt x="154" y="263"/>
                  </a:lnTo>
                  <a:lnTo>
                    <a:pt x="147" y="329"/>
                  </a:lnTo>
                  <a:lnTo>
                    <a:pt x="124" y="400"/>
                  </a:lnTo>
                  <a:lnTo>
                    <a:pt x="104" y="465"/>
                  </a:lnTo>
                  <a:lnTo>
                    <a:pt x="100" y="498"/>
                  </a:lnTo>
                  <a:lnTo>
                    <a:pt x="102" y="514"/>
                  </a:lnTo>
                  <a:lnTo>
                    <a:pt x="127" y="524"/>
                  </a:lnTo>
                  <a:lnTo>
                    <a:pt x="169" y="529"/>
                  </a:lnTo>
                  <a:lnTo>
                    <a:pt x="199" y="531"/>
                  </a:lnTo>
                  <a:lnTo>
                    <a:pt x="214" y="543"/>
                  </a:lnTo>
                  <a:lnTo>
                    <a:pt x="219" y="566"/>
                  </a:lnTo>
                  <a:lnTo>
                    <a:pt x="211" y="578"/>
                  </a:lnTo>
                  <a:lnTo>
                    <a:pt x="189" y="578"/>
                  </a:lnTo>
                  <a:lnTo>
                    <a:pt x="151" y="563"/>
                  </a:lnTo>
                  <a:lnTo>
                    <a:pt x="112" y="556"/>
                  </a:lnTo>
                  <a:lnTo>
                    <a:pt x="75" y="549"/>
                  </a:lnTo>
                  <a:lnTo>
                    <a:pt x="57" y="537"/>
                  </a:lnTo>
                  <a:lnTo>
                    <a:pt x="49" y="507"/>
                  </a:lnTo>
                  <a:lnTo>
                    <a:pt x="62" y="487"/>
                  </a:lnTo>
                  <a:lnTo>
                    <a:pt x="79" y="453"/>
                  </a:lnTo>
                  <a:lnTo>
                    <a:pt x="100" y="402"/>
                  </a:lnTo>
                  <a:lnTo>
                    <a:pt x="112" y="337"/>
                  </a:lnTo>
                  <a:lnTo>
                    <a:pt x="117" y="290"/>
                  </a:lnTo>
                  <a:lnTo>
                    <a:pt x="117" y="244"/>
                  </a:lnTo>
                  <a:lnTo>
                    <a:pt x="109" y="197"/>
                  </a:lnTo>
                  <a:lnTo>
                    <a:pt x="82" y="153"/>
                  </a:lnTo>
                  <a:lnTo>
                    <a:pt x="45" y="102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4279786-5987-2E74-560B-3DF6E5AA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4989513"/>
              <a:ext cx="201613" cy="985837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58" y="22"/>
                </a:cxn>
                <a:cxn ang="0">
                  <a:pos x="96" y="0"/>
                </a:cxn>
                <a:cxn ang="0">
                  <a:pos x="127" y="8"/>
                </a:cxn>
                <a:cxn ang="0">
                  <a:pos x="125" y="37"/>
                </a:cxn>
                <a:cxn ang="0">
                  <a:pos x="99" y="105"/>
                </a:cxn>
                <a:cxn ang="0">
                  <a:pos x="73" y="173"/>
                </a:cxn>
                <a:cxn ang="0">
                  <a:pos x="61" y="251"/>
                </a:cxn>
                <a:cxn ang="0">
                  <a:pos x="53" y="319"/>
                </a:cxn>
                <a:cxn ang="0">
                  <a:pos x="61" y="388"/>
                </a:cxn>
                <a:cxn ang="0">
                  <a:pos x="73" y="443"/>
                </a:cxn>
                <a:cxn ang="0">
                  <a:pos x="91" y="487"/>
                </a:cxn>
                <a:cxn ang="0">
                  <a:pos x="104" y="507"/>
                </a:cxn>
                <a:cxn ang="0">
                  <a:pos x="119" y="522"/>
                </a:cxn>
                <a:cxn ang="0">
                  <a:pos x="119" y="543"/>
                </a:cxn>
                <a:cxn ang="0">
                  <a:pos x="96" y="565"/>
                </a:cxn>
                <a:cxn ang="0">
                  <a:pos x="64" y="592"/>
                </a:cxn>
                <a:cxn ang="0">
                  <a:pos x="35" y="621"/>
                </a:cxn>
                <a:cxn ang="0">
                  <a:pos x="13" y="621"/>
                </a:cxn>
                <a:cxn ang="0">
                  <a:pos x="0" y="575"/>
                </a:cxn>
                <a:cxn ang="0">
                  <a:pos x="2" y="558"/>
                </a:cxn>
                <a:cxn ang="0">
                  <a:pos x="22" y="548"/>
                </a:cxn>
                <a:cxn ang="0">
                  <a:pos x="66" y="529"/>
                </a:cxn>
                <a:cxn ang="0">
                  <a:pos x="68" y="514"/>
                </a:cxn>
                <a:cxn ang="0">
                  <a:pos x="61" y="480"/>
                </a:cxn>
                <a:cxn ang="0">
                  <a:pos x="43" y="421"/>
                </a:cxn>
                <a:cxn ang="0">
                  <a:pos x="25" y="361"/>
                </a:cxn>
                <a:cxn ang="0">
                  <a:pos x="20" y="317"/>
                </a:cxn>
                <a:cxn ang="0">
                  <a:pos x="20" y="264"/>
                </a:cxn>
                <a:cxn ang="0">
                  <a:pos x="22" y="214"/>
                </a:cxn>
                <a:cxn ang="0">
                  <a:pos x="33" y="163"/>
                </a:cxn>
                <a:cxn ang="0">
                  <a:pos x="38" y="117"/>
                </a:cxn>
                <a:cxn ang="0">
                  <a:pos x="43" y="90"/>
                </a:cxn>
              </a:cxnLst>
              <a:rect l="0" t="0" r="r" b="b"/>
              <a:pathLst>
                <a:path w="127" h="621">
                  <a:moveTo>
                    <a:pt x="43" y="90"/>
                  </a:moveTo>
                  <a:lnTo>
                    <a:pt x="58" y="22"/>
                  </a:lnTo>
                  <a:lnTo>
                    <a:pt x="96" y="0"/>
                  </a:lnTo>
                  <a:lnTo>
                    <a:pt x="127" y="8"/>
                  </a:lnTo>
                  <a:lnTo>
                    <a:pt x="125" y="37"/>
                  </a:lnTo>
                  <a:lnTo>
                    <a:pt x="99" y="105"/>
                  </a:lnTo>
                  <a:lnTo>
                    <a:pt x="73" y="173"/>
                  </a:lnTo>
                  <a:lnTo>
                    <a:pt x="61" y="251"/>
                  </a:lnTo>
                  <a:lnTo>
                    <a:pt x="53" y="319"/>
                  </a:lnTo>
                  <a:lnTo>
                    <a:pt x="61" y="388"/>
                  </a:lnTo>
                  <a:lnTo>
                    <a:pt x="73" y="443"/>
                  </a:lnTo>
                  <a:lnTo>
                    <a:pt x="91" y="487"/>
                  </a:lnTo>
                  <a:lnTo>
                    <a:pt x="104" y="507"/>
                  </a:lnTo>
                  <a:lnTo>
                    <a:pt x="119" y="522"/>
                  </a:lnTo>
                  <a:lnTo>
                    <a:pt x="119" y="543"/>
                  </a:lnTo>
                  <a:lnTo>
                    <a:pt x="96" y="565"/>
                  </a:lnTo>
                  <a:lnTo>
                    <a:pt x="64" y="592"/>
                  </a:lnTo>
                  <a:lnTo>
                    <a:pt x="35" y="621"/>
                  </a:lnTo>
                  <a:lnTo>
                    <a:pt x="13" y="621"/>
                  </a:lnTo>
                  <a:lnTo>
                    <a:pt x="0" y="575"/>
                  </a:lnTo>
                  <a:lnTo>
                    <a:pt x="2" y="558"/>
                  </a:lnTo>
                  <a:lnTo>
                    <a:pt x="22" y="548"/>
                  </a:lnTo>
                  <a:lnTo>
                    <a:pt x="66" y="529"/>
                  </a:lnTo>
                  <a:lnTo>
                    <a:pt x="68" y="514"/>
                  </a:lnTo>
                  <a:lnTo>
                    <a:pt x="61" y="480"/>
                  </a:lnTo>
                  <a:lnTo>
                    <a:pt x="43" y="421"/>
                  </a:lnTo>
                  <a:lnTo>
                    <a:pt x="25" y="361"/>
                  </a:lnTo>
                  <a:lnTo>
                    <a:pt x="20" y="317"/>
                  </a:lnTo>
                  <a:lnTo>
                    <a:pt x="20" y="264"/>
                  </a:lnTo>
                  <a:lnTo>
                    <a:pt x="22" y="214"/>
                  </a:lnTo>
                  <a:lnTo>
                    <a:pt x="33" y="163"/>
                  </a:lnTo>
                  <a:lnTo>
                    <a:pt x="38" y="117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0CCA99F0-4B7A-181E-4A7A-1DFEE254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4691063"/>
              <a:ext cx="503238" cy="14652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" y="2"/>
                </a:cxn>
                <a:cxn ang="0">
                  <a:pos x="12" y="0"/>
                </a:cxn>
                <a:cxn ang="0">
                  <a:pos x="23" y="5"/>
                </a:cxn>
                <a:cxn ang="0">
                  <a:pos x="35" y="34"/>
                </a:cxn>
                <a:cxn ang="0">
                  <a:pos x="52" y="95"/>
                </a:cxn>
                <a:cxn ang="0">
                  <a:pos x="72" y="172"/>
                </a:cxn>
                <a:cxn ang="0">
                  <a:pos x="90" y="265"/>
                </a:cxn>
                <a:cxn ang="0">
                  <a:pos x="111" y="371"/>
                </a:cxn>
                <a:cxn ang="0">
                  <a:pos x="122" y="443"/>
                </a:cxn>
                <a:cxn ang="0">
                  <a:pos x="134" y="520"/>
                </a:cxn>
                <a:cxn ang="0">
                  <a:pos x="147" y="580"/>
                </a:cxn>
                <a:cxn ang="0">
                  <a:pos x="166" y="656"/>
                </a:cxn>
                <a:cxn ang="0">
                  <a:pos x="181" y="702"/>
                </a:cxn>
                <a:cxn ang="0">
                  <a:pos x="201" y="763"/>
                </a:cxn>
                <a:cxn ang="0">
                  <a:pos x="216" y="836"/>
                </a:cxn>
                <a:cxn ang="0">
                  <a:pos x="225" y="889"/>
                </a:cxn>
                <a:cxn ang="0">
                  <a:pos x="248" y="896"/>
                </a:cxn>
                <a:cxn ang="0">
                  <a:pos x="317" y="880"/>
                </a:cxn>
                <a:cxn ang="0">
                  <a:pos x="295" y="896"/>
                </a:cxn>
                <a:cxn ang="0">
                  <a:pos x="252" y="909"/>
                </a:cxn>
                <a:cxn ang="0">
                  <a:pos x="208" y="923"/>
                </a:cxn>
                <a:cxn ang="0">
                  <a:pos x="201" y="906"/>
                </a:cxn>
                <a:cxn ang="0">
                  <a:pos x="191" y="860"/>
                </a:cxn>
                <a:cxn ang="0">
                  <a:pos x="183" y="797"/>
                </a:cxn>
                <a:cxn ang="0">
                  <a:pos x="171" y="736"/>
                </a:cxn>
                <a:cxn ang="0">
                  <a:pos x="153" y="675"/>
                </a:cxn>
                <a:cxn ang="0">
                  <a:pos x="136" y="615"/>
                </a:cxn>
                <a:cxn ang="0">
                  <a:pos x="122" y="556"/>
                </a:cxn>
                <a:cxn ang="0">
                  <a:pos x="107" y="486"/>
                </a:cxn>
                <a:cxn ang="0">
                  <a:pos x="102" y="445"/>
                </a:cxn>
                <a:cxn ang="0">
                  <a:pos x="94" y="381"/>
                </a:cxn>
                <a:cxn ang="0">
                  <a:pos x="80" y="314"/>
                </a:cxn>
                <a:cxn ang="0">
                  <a:pos x="67" y="252"/>
                </a:cxn>
                <a:cxn ang="0">
                  <a:pos x="55" y="180"/>
                </a:cxn>
                <a:cxn ang="0">
                  <a:pos x="35" y="105"/>
                </a:cxn>
                <a:cxn ang="0">
                  <a:pos x="18" y="47"/>
                </a:cxn>
                <a:cxn ang="0">
                  <a:pos x="0" y="22"/>
                </a:cxn>
              </a:cxnLst>
              <a:rect l="0" t="0" r="r" b="b"/>
              <a:pathLst>
                <a:path w="317" h="923">
                  <a:moveTo>
                    <a:pt x="0" y="2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23" y="5"/>
                  </a:lnTo>
                  <a:lnTo>
                    <a:pt x="35" y="34"/>
                  </a:lnTo>
                  <a:lnTo>
                    <a:pt x="52" y="95"/>
                  </a:lnTo>
                  <a:lnTo>
                    <a:pt x="72" y="172"/>
                  </a:lnTo>
                  <a:lnTo>
                    <a:pt x="90" y="265"/>
                  </a:lnTo>
                  <a:lnTo>
                    <a:pt x="111" y="371"/>
                  </a:lnTo>
                  <a:lnTo>
                    <a:pt x="122" y="443"/>
                  </a:lnTo>
                  <a:lnTo>
                    <a:pt x="134" y="520"/>
                  </a:lnTo>
                  <a:lnTo>
                    <a:pt x="147" y="580"/>
                  </a:lnTo>
                  <a:lnTo>
                    <a:pt x="166" y="656"/>
                  </a:lnTo>
                  <a:lnTo>
                    <a:pt x="181" y="702"/>
                  </a:lnTo>
                  <a:lnTo>
                    <a:pt x="201" y="763"/>
                  </a:lnTo>
                  <a:lnTo>
                    <a:pt x="216" y="836"/>
                  </a:lnTo>
                  <a:lnTo>
                    <a:pt x="225" y="889"/>
                  </a:lnTo>
                  <a:lnTo>
                    <a:pt x="248" y="896"/>
                  </a:lnTo>
                  <a:lnTo>
                    <a:pt x="317" y="880"/>
                  </a:lnTo>
                  <a:lnTo>
                    <a:pt x="295" y="896"/>
                  </a:lnTo>
                  <a:lnTo>
                    <a:pt x="252" y="909"/>
                  </a:lnTo>
                  <a:lnTo>
                    <a:pt x="208" y="923"/>
                  </a:lnTo>
                  <a:lnTo>
                    <a:pt x="201" y="906"/>
                  </a:lnTo>
                  <a:lnTo>
                    <a:pt x="191" y="860"/>
                  </a:lnTo>
                  <a:lnTo>
                    <a:pt x="183" y="797"/>
                  </a:lnTo>
                  <a:lnTo>
                    <a:pt x="171" y="736"/>
                  </a:lnTo>
                  <a:lnTo>
                    <a:pt x="153" y="675"/>
                  </a:lnTo>
                  <a:lnTo>
                    <a:pt x="136" y="615"/>
                  </a:lnTo>
                  <a:lnTo>
                    <a:pt x="122" y="556"/>
                  </a:lnTo>
                  <a:lnTo>
                    <a:pt x="107" y="486"/>
                  </a:lnTo>
                  <a:lnTo>
                    <a:pt x="102" y="445"/>
                  </a:lnTo>
                  <a:lnTo>
                    <a:pt x="94" y="381"/>
                  </a:lnTo>
                  <a:lnTo>
                    <a:pt x="80" y="314"/>
                  </a:lnTo>
                  <a:lnTo>
                    <a:pt x="67" y="252"/>
                  </a:lnTo>
                  <a:lnTo>
                    <a:pt x="55" y="180"/>
                  </a:lnTo>
                  <a:lnTo>
                    <a:pt x="35" y="105"/>
                  </a:lnTo>
                  <a:lnTo>
                    <a:pt x="18" y="4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C877F3B4-7305-69E4-B8D7-802ADBB5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4406900"/>
              <a:ext cx="1187450" cy="1665287"/>
            </a:xfrm>
            <a:custGeom>
              <a:avLst/>
              <a:gdLst/>
              <a:ahLst/>
              <a:cxnLst>
                <a:cxn ang="0">
                  <a:pos x="0" y="1049"/>
                </a:cxn>
                <a:cxn ang="0">
                  <a:pos x="90" y="1010"/>
                </a:cxn>
                <a:cxn ang="0">
                  <a:pos x="179" y="979"/>
                </a:cxn>
                <a:cxn ang="0">
                  <a:pos x="274" y="947"/>
                </a:cxn>
                <a:cxn ang="0">
                  <a:pos x="352" y="930"/>
                </a:cxn>
                <a:cxn ang="0">
                  <a:pos x="435" y="922"/>
                </a:cxn>
                <a:cxn ang="0">
                  <a:pos x="499" y="908"/>
                </a:cxn>
                <a:cxn ang="0">
                  <a:pos x="579" y="891"/>
                </a:cxn>
                <a:cxn ang="0">
                  <a:pos x="631" y="875"/>
                </a:cxn>
                <a:cxn ang="0">
                  <a:pos x="697" y="857"/>
                </a:cxn>
                <a:cxn ang="0">
                  <a:pos x="721" y="845"/>
                </a:cxn>
                <a:cxn ang="0">
                  <a:pos x="726" y="836"/>
                </a:cxn>
                <a:cxn ang="0">
                  <a:pos x="721" y="816"/>
                </a:cxn>
                <a:cxn ang="0">
                  <a:pos x="701" y="775"/>
                </a:cxn>
                <a:cxn ang="0">
                  <a:pos x="672" y="699"/>
                </a:cxn>
                <a:cxn ang="0">
                  <a:pos x="638" y="602"/>
                </a:cxn>
                <a:cxn ang="0">
                  <a:pos x="608" y="537"/>
                </a:cxn>
                <a:cxn ang="0">
                  <a:pos x="577" y="454"/>
                </a:cxn>
                <a:cxn ang="0">
                  <a:pos x="545" y="362"/>
                </a:cxn>
                <a:cxn ang="0">
                  <a:pos x="518" y="267"/>
                </a:cxn>
                <a:cxn ang="0">
                  <a:pos x="479" y="184"/>
                </a:cxn>
                <a:cxn ang="0">
                  <a:pos x="450" y="78"/>
                </a:cxn>
                <a:cxn ang="0">
                  <a:pos x="413" y="0"/>
                </a:cxn>
                <a:cxn ang="0">
                  <a:pos x="438" y="17"/>
                </a:cxn>
                <a:cxn ang="0">
                  <a:pos x="464" y="83"/>
                </a:cxn>
                <a:cxn ang="0">
                  <a:pos x="487" y="156"/>
                </a:cxn>
                <a:cxn ang="0">
                  <a:pos x="508" y="207"/>
                </a:cxn>
                <a:cxn ang="0">
                  <a:pos x="526" y="258"/>
                </a:cxn>
                <a:cxn ang="0">
                  <a:pos x="545" y="299"/>
                </a:cxn>
                <a:cxn ang="0">
                  <a:pos x="557" y="352"/>
                </a:cxn>
                <a:cxn ang="0">
                  <a:pos x="584" y="425"/>
                </a:cxn>
                <a:cxn ang="0">
                  <a:pos x="611" y="491"/>
                </a:cxn>
                <a:cxn ang="0">
                  <a:pos x="641" y="566"/>
                </a:cxn>
                <a:cxn ang="0">
                  <a:pos x="668" y="637"/>
                </a:cxn>
                <a:cxn ang="0">
                  <a:pos x="692" y="697"/>
                </a:cxn>
                <a:cxn ang="0">
                  <a:pos x="716" y="758"/>
                </a:cxn>
                <a:cxn ang="0">
                  <a:pos x="740" y="809"/>
                </a:cxn>
                <a:cxn ang="0">
                  <a:pos x="748" y="840"/>
                </a:cxn>
                <a:cxn ang="0">
                  <a:pos x="740" y="860"/>
                </a:cxn>
                <a:cxn ang="0">
                  <a:pos x="726" y="867"/>
                </a:cxn>
                <a:cxn ang="0">
                  <a:pos x="670" y="881"/>
                </a:cxn>
                <a:cxn ang="0">
                  <a:pos x="626" y="899"/>
                </a:cxn>
                <a:cxn ang="0">
                  <a:pos x="579" y="908"/>
                </a:cxn>
                <a:cxn ang="0">
                  <a:pos x="528" y="918"/>
                </a:cxn>
                <a:cxn ang="0">
                  <a:pos x="472" y="930"/>
                </a:cxn>
                <a:cxn ang="0">
                  <a:pos x="428" y="940"/>
                </a:cxn>
                <a:cxn ang="0">
                  <a:pos x="355" y="940"/>
                </a:cxn>
                <a:cxn ang="0">
                  <a:pos x="304" y="955"/>
                </a:cxn>
                <a:cxn ang="0">
                  <a:pos x="238" y="976"/>
                </a:cxn>
                <a:cxn ang="0">
                  <a:pos x="179" y="996"/>
                </a:cxn>
                <a:cxn ang="0">
                  <a:pos x="105" y="1020"/>
                </a:cxn>
                <a:cxn ang="0">
                  <a:pos x="39" y="1044"/>
                </a:cxn>
                <a:cxn ang="0">
                  <a:pos x="0" y="1049"/>
                </a:cxn>
              </a:cxnLst>
              <a:rect l="0" t="0" r="r" b="b"/>
              <a:pathLst>
                <a:path w="748" h="1049">
                  <a:moveTo>
                    <a:pt x="0" y="1049"/>
                  </a:moveTo>
                  <a:lnTo>
                    <a:pt x="90" y="1010"/>
                  </a:lnTo>
                  <a:lnTo>
                    <a:pt x="179" y="979"/>
                  </a:lnTo>
                  <a:lnTo>
                    <a:pt x="274" y="947"/>
                  </a:lnTo>
                  <a:lnTo>
                    <a:pt x="352" y="930"/>
                  </a:lnTo>
                  <a:lnTo>
                    <a:pt x="435" y="922"/>
                  </a:lnTo>
                  <a:lnTo>
                    <a:pt x="499" y="908"/>
                  </a:lnTo>
                  <a:lnTo>
                    <a:pt x="579" y="891"/>
                  </a:lnTo>
                  <a:lnTo>
                    <a:pt x="631" y="875"/>
                  </a:lnTo>
                  <a:lnTo>
                    <a:pt x="697" y="857"/>
                  </a:lnTo>
                  <a:lnTo>
                    <a:pt x="721" y="845"/>
                  </a:lnTo>
                  <a:lnTo>
                    <a:pt x="726" y="836"/>
                  </a:lnTo>
                  <a:lnTo>
                    <a:pt x="721" y="816"/>
                  </a:lnTo>
                  <a:lnTo>
                    <a:pt x="701" y="775"/>
                  </a:lnTo>
                  <a:lnTo>
                    <a:pt x="672" y="699"/>
                  </a:lnTo>
                  <a:lnTo>
                    <a:pt x="638" y="602"/>
                  </a:lnTo>
                  <a:lnTo>
                    <a:pt x="608" y="537"/>
                  </a:lnTo>
                  <a:lnTo>
                    <a:pt x="577" y="454"/>
                  </a:lnTo>
                  <a:lnTo>
                    <a:pt x="545" y="362"/>
                  </a:lnTo>
                  <a:lnTo>
                    <a:pt x="518" y="267"/>
                  </a:lnTo>
                  <a:lnTo>
                    <a:pt x="479" y="184"/>
                  </a:lnTo>
                  <a:lnTo>
                    <a:pt x="450" y="78"/>
                  </a:lnTo>
                  <a:lnTo>
                    <a:pt x="413" y="0"/>
                  </a:lnTo>
                  <a:lnTo>
                    <a:pt x="438" y="17"/>
                  </a:lnTo>
                  <a:lnTo>
                    <a:pt x="464" y="83"/>
                  </a:lnTo>
                  <a:lnTo>
                    <a:pt x="487" y="156"/>
                  </a:lnTo>
                  <a:lnTo>
                    <a:pt x="508" y="207"/>
                  </a:lnTo>
                  <a:lnTo>
                    <a:pt x="526" y="258"/>
                  </a:lnTo>
                  <a:lnTo>
                    <a:pt x="545" y="299"/>
                  </a:lnTo>
                  <a:lnTo>
                    <a:pt x="557" y="352"/>
                  </a:lnTo>
                  <a:lnTo>
                    <a:pt x="584" y="425"/>
                  </a:lnTo>
                  <a:lnTo>
                    <a:pt x="611" y="491"/>
                  </a:lnTo>
                  <a:lnTo>
                    <a:pt x="641" y="566"/>
                  </a:lnTo>
                  <a:lnTo>
                    <a:pt x="668" y="637"/>
                  </a:lnTo>
                  <a:lnTo>
                    <a:pt x="692" y="697"/>
                  </a:lnTo>
                  <a:lnTo>
                    <a:pt x="716" y="758"/>
                  </a:lnTo>
                  <a:lnTo>
                    <a:pt x="740" y="809"/>
                  </a:lnTo>
                  <a:lnTo>
                    <a:pt x="748" y="840"/>
                  </a:lnTo>
                  <a:lnTo>
                    <a:pt x="740" y="860"/>
                  </a:lnTo>
                  <a:lnTo>
                    <a:pt x="726" y="867"/>
                  </a:lnTo>
                  <a:lnTo>
                    <a:pt x="670" y="881"/>
                  </a:lnTo>
                  <a:lnTo>
                    <a:pt x="626" y="899"/>
                  </a:lnTo>
                  <a:lnTo>
                    <a:pt x="579" y="908"/>
                  </a:lnTo>
                  <a:lnTo>
                    <a:pt x="528" y="918"/>
                  </a:lnTo>
                  <a:lnTo>
                    <a:pt x="472" y="930"/>
                  </a:lnTo>
                  <a:lnTo>
                    <a:pt x="428" y="940"/>
                  </a:lnTo>
                  <a:lnTo>
                    <a:pt x="355" y="940"/>
                  </a:lnTo>
                  <a:lnTo>
                    <a:pt x="304" y="955"/>
                  </a:lnTo>
                  <a:lnTo>
                    <a:pt x="238" y="976"/>
                  </a:lnTo>
                  <a:lnTo>
                    <a:pt x="179" y="996"/>
                  </a:lnTo>
                  <a:lnTo>
                    <a:pt x="105" y="1020"/>
                  </a:lnTo>
                  <a:lnTo>
                    <a:pt x="39" y="1044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2940D0BF-5595-E644-C866-694F6CA28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4335463"/>
              <a:ext cx="1217613" cy="3968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73" y="215"/>
                </a:cxn>
                <a:cxn ang="0">
                  <a:pos x="139" y="200"/>
                </a:cxn>
                <a:cxn ang="0">
                  <a:pos x="232" y="170"/>
                </a:cxn>
                <a:cxn ang="0">
                  <a:pos x="344" y="136"/>
                </a:cxn>
                <a:cxn ang="0">
                  <a:pos x="437" y="106"/>
                </a:cxn>
                <a:cxn ang="0">
                  <a:pos x="518" y="81"/>
                </a:cxn>
                <a:cxn ang="0">
                  <a:pos x="584" y="54"/>
                </a:cxn>
                <a:cxn ang="0">
                  <a:pos x="652" y="24"/>
                </a:cxn>
                <a:cxn ang="0">
                  <a:pos x="706" y="7"/>
                </a:cxn>
                <a:cxn ang="0">
                  <a:pos x="735" y="0"/>
                </a:cxn>
                <a:cxn ang="0">
                  <a:pos x="747" y="15"/>
                </a:cxn>
                <a:cxn ang="0">
                  <a:pos x="757" y="44"/>
                </a:cxn>
                <a:cxn ang="0">
                  <a:pos x="767" y="98"/>
                </a:cxn>
                <a:cxn ang="0">
                  <a:pos x="738" y="56"/>
                </a:cxn>
                <a:cxn ang="0">
                  <a:pos x="723" y="27"/>
                </a:cxn>
                <a:cxn ang="0">
                  <a:pos x="706" y="22"/>
                </a:cxn>
                <a:cxn ang="0">
                  <a:pos x="681" y="34"/>
                </a:cxn>
                <a:cxn ang="0">
                  <a:pos x="627" y="51"/>
                </a:cxn>
                <a:cxn ang="0">
                  <a:pos x="584" y="71"/>
                </a:cxn>
                <a:cxn ang="0">
                  <a:pos x="533" y="91"/>
                </a:cxn>
                <a:cxn ang="0">
                  <a:pos x="479" y="111"/>
                </a:cxn>
                <a:cxn ang="0">
                  <a:pos x="418" y="134"/>
                </a:cxn>
                <a:cxn ang="0">
                  <a:pos x="344" y="155"/>
                </a:cxn>
                <a:cxn ang="0">
                  <a:pos x="276" y="172"/>
                </a:cxn>
                <a:cxn ang="0">
                  <a:pos x="208" y="190"/>
                </a:cxn>
                <a:cxn ang="0">
                  <a:pos x="154" y="210"/>
                </a:cxn>
                <a:cxn ang="0">
                  <a:pos x="95" y="227"/>
                </a:cxn>
                <a:cxn ang="0">
                  <a:pos x="41" y="242"/>
                </a:cxn>
                <a:cxn ang="0">
                  <a:pos x="5" y="250"/>
                </a:cxn>
                <a:cxn ang="0">
                  <a:pos x="0" y="232"/>
                </a:cxn>
              </a:cxnLst>
              <a:rect l="0" t="0" r="r" b="b"/>
              <a:pathLst>
                <a:path w="767" h="250">
                  <a:moveTo>
                    <a:pt x="0" y="232"/>
                  </a:moveTo>
                  <a:lnTo>
                    <a:pt x="73" y="215"/>
                  </a:lnTo>
                  <a:lnTo>
                    <a:pt x="139" y="200"/>
                  </a:lnTo>
                  <a:lnTo>
                    <a:pt x="232" y="170"/>
                  </a:lnTo>
                  <a:lnTo>
                    <a:pt x="344" y="136"/>
                  </a:lnTo>
                  <a:lnTo>
                    <a:pt x="437" y="106"/>
                  </a:lnTo>
                  <a:lnTo>
                    <a:pt x="518" y="81"/>
                  </a:lnTo>
                  <a:lnTo>
                    <a:pt x="584" y="54"/>
                  </a:lnTo>
                  <a:lnTo>
                    <a:pt x="652" y="24"/>
                  </a:lnTo>
                  <a:lnTo>
                    <a:pt x="706" y="7"/>
                  </a:lnTo>
                  <a:lnTo>
                    <a:pt x="735" y="0"/>
                  </a:lnTo>
                  <a:lnTo>
                    <a:pt x="747" y="15"/>
                  </a:lnTo>
                  <a:lnTo>
                    <a:pt x="757" y="44"/>
                  </a:lnTo>
                  <a:lnTo>
                    <a:pt x="767" y="98"/>
                  </a:lnTo>
                  <a:lnTo>
                    <a:pt x="738" y="56"/>
                  </a:lnTo>
                  <a:lnTo>
                    <a:pt x="723" y="27"/>
                  </a:lnTo>
                  <a:lnTo>
                    <a:pt x="706" y="22"/>
                  </a:lnTo>
                  <a:lnTo>
                    <a:pt x="681" y="34"/>
                  </a:lnTo>
                  <a:lnTo>
                    <a:pt x="627" y="51"/>
                  </a:lnTo>
                  <a:lnTo>
                    <a:pt x="584" y="71"/>
                  </a:lnTo>
                  <a:lnTo>
                    <a:pt x="533" y="91"/>
                  </a:lnTo>
                  <a:lnTo>
                    <a:pt x="479" y="111"/>
                  </a:lnTo>
                  <a:lnTo>
                    <a:pt x="418" y="134"/>
                  </a:lnTo>
                  <a:lnTo>
                    <a:pt x="344" y="155"/>
                  </a:lnTo>
                  <a:lnTo>
                    <a:pt x="276" y="172"/>
                  </a:lnTo>
                  <a:lnTo>
                    <a:pt x="208" y="190"/>
                  </a:lnTo>
                  <a:lnTo>
                    <a:pt x="154" y="210"/>
                  </a:lnTo>
                  <a:lnTo>
                    <a:pt x="95" y="227"/>
                  </a:lnTo>
                  <a:lnTo>
                    <a:pt x="41" y="242"/>
                  </a:lnTo>
                  <a:lnTo>
                    <a:pt x="5" y="25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E826FD10-2F5B-2D2D-4E9B-17AE247DC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5005388"/>
              <a:ext cx="225425" cy="7715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76" y="134"/>
                </a:cxn>
                <a:cxn ang="0">
                  <a:pos x="56" y="245"/>
                </a:cxn>
                <a:cxn ang="0">
                  <a:pos x="39" y="322"/>
                </a:cxn>
                <a:cxn ang="0">
                  <a:pos x="18" y="394"/>
                </a:cxn>
                <a:cxn ang="0">
                  <a:pos x="0" y="447"/>
                </a:cxn>
                <a:cxn ang="0">
                  <a:pos x="11" y="471"/>
                </a:cxn>
                <a:cxn ang="0">
                  <a:pos x="26" y="484"/>
                </a:cxn>
                <a:cxn ang="0">
                  <a:pos x="43" y="486"/>
                </a:cxn>
                <a:cxn ang="0">
                  <a:pos x="61" y="481"/>
                </a:cxn>
                <a:cxn ang="0">
                  <a:pos x="74" y="403"/>
                </a:cxn>
                <a:cxn ang="0">
                  <a:pos x="96" y="315"/>
                </a:cxn>
                <a:cxn ang="0">
                  <a:pos x="120" y="235"/>
                </a:cxn>
                <a:cxn ang="0">
                  <a:pos x="142" y="181"/>
                </a:cxn>
                <a:cxn ang="0">
                  <a:pos x="132" y="144"/>
                </a:cxn>
                <a:cxn ang="0">
                  <a:pos x="109" y="218"/>
                </a:cxn>
                <a:cxn ang="0">
                  <a:pos x="84" y="305"/>
                </a:cxn>
                <a:cxn ang="0">
                  <a:pos x="66" y="376"/>
                </a:cxn>
                <a:cxn ang="0">
                  <a:pos x="51" y="438"/>
                </a:cxn>
                <a:cxn ang="0">
                  <a:pos x="41" y="459"/>
                </a:cxn>
                <a:cxn ang="0">
                  <a:pos x="26" y="462"/>
                </a:cxn>
                <a:cxn ang="0">
                  <a:pos x="15" y="447"/>
                </a:cxn>
                <a:cxn ang="0">
                  <a:pos x="28" y="401"/>
                </a:cxn>
                <a:cxn ang="0">
                  <a:pos x="48" y="340"/>
                </a:cxn>
                <a:cxn ang="0">
                  <a:pos x="69" y="264"/>
                </a:cxn>
                <a:cxn ang="0">
                  <a:pos x="84" y="183"/>
                </a:cxn>
                <a:cxn ang="0">
                  <a:pos x="102" y="102"/>
                </a:cxn>
                <a:cxn ang="0">
                  <a:pos x="114" y="42"/>
                </a:cxn>
                <a:cxn ang="0">
                  <a:pos x="99" y="0"/>
                </a:cxn>
              </a:cxnLst>
              <a:rect l="0" t="0" r="r" b="b"/>
              <a:pathLst>
                <a:path w="142" h="486">
                  <a:moveTo>
                    <a:pt x="99" y="0"/>
                  </a:moveTo>
                  <a:lnTo>
                    <a:pt x="76" y="134"/>
                  </a:lnTo>
                  <a:lnTo>
                    <a:pt x="56" y="245"/>
                  </a:lnTo>
                  <a:lnTo>
                    <a:pt x="39" y="322"/>
                  </a:lnTo>
                  <a:lnTo>
                    <a:pt x="18" y="394"/>
                  </a:lnTo>
                  <a:lnTo>
                    <a:pt x="0" y="447"/>
                  </a:lnTo>
                  <a:lnTo>
                    <a:pt x="11" y="471"/>
                  </a:lnTo>
                  <a:lnTo>
                    <a:pt x="26" y="484"/>
                  </a:lnTo>
                  <a:lnTo>
                    <a:pt x="43" y="486"/>
                  </a:lnTo>
                  <a:lnTo>
                    <a:pt x="61" y="481"/>
                  </a:lnTo>
                  <a:lnTo>
                    <a:pt x="74" y="403"/>
                  </a:lnTo>
                  <a:lnTo>
                    <a:pt x="96" y="315"/>
                  </a:lnTo>
                  <a:lnTo>
                    <a:pt x="120" y="235"/>
                  </a:lnTo>
                  <a:lnTo>
                    <a:pt x="142" y="181"/>
                  </a:lnTo>
                  <a:lnTo>
                    <a:pt x="132" y="144"/>
                  </a:lnTo>
                  <a:lnTo>
                    <a:pt x="109" y="218"/>
                  </a:lnTo>
                  <a:lnTo>
                    <a:pt x="84" y="305"/>
                  </a:lnTo>
                  <a:lnTo>
                    <a:pt x="66" y="376"/>
                  </a:lnTo>
                  <a:lnTo>
                    <a:pt x="51" y="438"/>
                  </a:lnTo>
                  <a:lnTo>
                    <a:pt x="41" y="459"/>
                  </a:lnTo>
                  <a:lnTo>
                    <a:pt x="26" y="462"/>
                  </a:lnTo>
                  <a:lnTo>
                    <a:pt x="15" y="447"/>
                  </a:lnTo>
                  <a:lnTo>
                    <a:pt x="28" y="401"/>
                  </a:lnTo>
                  <a:lnTo>
                    <a:pt x="48" y="340"/>
                  </a:lnTo>
                  <a:lnTo>
                    <a:pt x="69" y="264"/>
                  </a:lnTo>
                  <a:lnTo>
                    <a:pt x="84" y="183"/>
                  </a:lnTo>
                  <a:lnTo>
                    <a:pt x="102" y="102"/>
                  </a:lnTo>
                  <a:lnTo>
                    <a:pt x="114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A00400A-9430-E32E-E7FC-6908FCF89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310063"/>
              <a:ext cx="550863" cy="50323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2" y="4"/>
                </a:cxn>
                <a:cxn ang="0">
                  <a:pos x="129" y="13"/>
                </a:cxn>
                <a:cxn ang="0">
                  <a:pos x="202" y="43"/>
                </a:cxn>
                <a:cxn ang="0">
                  <a:pos x="253" y="76"/>
                </a:cxn>
                <a:cxn ang="0">
                  <a:pos x="290" y="102"/>
                </a:cxn>
                <a:cxn ang="0">
                  <a:pos x="316" y="135"/>
                </a:cxn>
                <a:cxn ang="0">
                  <a:pos x="336" y="166"/>
                </a:cxn>
                <a:cxn ang="0">
                  <a:pos x="347" y="202"/>
                </a:cxn>
                <a:cxn ang="0">
                  <a:pos x="347" y="236"/>
                </a:cxn>
                <a:cxn ang="0">
                  <a:pos x="342" y="262"/>
                </a:cxn>
                <a:cxn ang="0">
                  <a:pos x="325" y="281"/>
                </a:cxn>
                <a:cxn ang="0">
                  <a:pos x="287" y="291"/>
                </a:cxn>
                <a:cxn ang="0">
                  <a:pos x="246" y="295"/>
                </a:cxn>
                <a:cxn ang="0">
                  <a:pos x="228" y="308"/>
                </a:cxn>
                <a:cxn ang="0">
                  <a:pos x="207" y="317"/>
                </a:cxn>
                <a:cxn ang="0">
                  <a:pos x="192" y="317"/>
                </a:cxn>
                <a:cxn ang="0">
                  <a:pos x="181" y="308"/>
                </a:cxn>
                <a:cxn ang="0">
                  <a:pos x="180" y="281"/>
                </a:cxn>
                <a:cxn ang="0">
                  <a:pos x="188" y="246"/>
                </a:cxn>
                <a:cxn ang="0">
                  <a:pos x="205" y="229"/>
                </a:cxn>
                <a:cxn ang="0">
                  <a:pos x="229" y="233"/>
                </a:cxn>
                <a:cxn ang="0">
                  <a:pos x="244" y="250"/>
                </a:cxn>
                <a:cxn ang="0">
                  <a:pos x="268" y="254"/>
                </a:cxn>
                <a:cxn ang="0">
                  <a:pos x="295" y="254"/>
                </a:cxn>
                <a:cxn ang="0">
                  <a:pos x="307" y="247"/>
                </a:cxn>
                <a:cxn ang="0">
                  <a:pos x="318" y="236"/>
                </a:cxn>
                <a:cxn ang="0">
                  <a:pos x="320" y="214"/>
                </a:cxn>
                <a:cxn ang="0">
                  <a:pos x="313" y="194"/>
                </a:cxn>
                <a:cxn ang="0">
                  <a:pos x="301" y="170"/>
                </a:cxn>
                <a:cxn ang="0">
                  <a:pos x="287" y="147"/>
                </a:cxn>
                <a:cxn ang="0">
                  <a:pos x="268" y="132"/>
                </a:cxn>
                <a:cxn ang="0">
                  <a:pos x="242" y="113"/>
                </a:cxn>
                <a:cxn ang="0">
                  <a:pos x="207" y="96"/>
                </a:cxn>
                <a:cxn ang="0">
                  <a:pos x="177" y="84"/>
                </a:cxn>
                <a:cxn ang="0">
                  <a:pos x="133" y="72"/>
                </a:cxn>
                <a:cxn ang="0">
                  <a:pos x="102" y="65"/>
                </a:cxn>
                <a:cxn ang="0">
                  <a:pos x="54" y="65"/>
                </a:cxn>
                <a:cxn ang="0">
                  <a:pos x="32" y="63"/>
                </a:cxn>
                <a:cxn ang="0">
                  <a:pos x="11" y="46"/>
                </a:cxn>
                <a:cxn ang="0">
                  <a:pos x="0" y="25"/>
                </a:cxn>
                <a:cxn ang="0">
                  <a:pos x="6" y="2"/>
                </a:cxn>
                <a:cxn ang="0">
                  <a:pos x="21" y="0"/>
                </a:cxn>
              </a:cxnLst>
              <a:rect l="0" t="0" r="r" b="b"/>
              <a:pathLst>
                <a:path w="347" h="317">
                  <a:moveTo>
                    <a:pt x="21" y="0"/>
                  </a:moveTo>
                  <a:lnTo>
                    <a:pt x="72" y="4"/>
                  </a:lnTo>
                  <a:lnTo>
                    <a:pt x="129" y="13"/>
                  </a:lnTo>
                  <a:lnTo>
                    <a:pt x="202" y="43"/>
                  </a:lnTo>
                  <a:lnTo>
                    <a:pt x="253" y="76"/>
                  </a:lnTo>
                  <a:lnTo>
                    <a:pt x="290" y="102"/>
                  </a:lnTo>
                  <a:lnTo>
                    <a:pt x="316" y="135"/>
                  </a:lnTo>
                  <a:lnTo>
                    <a:pt x="336" y="166"/>
                  </a:lnTo>
                  <a:lnTo>
                    <a:pt x="347" y="202"/>
                  </a:lnTo>
                  <a:lnTo>
                    <a:pt x="347" y="236"/>
                  </a:lnTo>
                  <a:lnTo>
                    <a:pt x="342" y="262"/>
                  </a:lnTo>
                  <a:lnTo>
                    <a:pt x="325" y="281"/>
                  </a:lnTo>
                  <a:lnTo>
                    <a:pt x="287" y="291"/>
                  </a:lnTo>
                  <a:lnTo>
                    <a:pt x="246" y="295"/>
                  </a:lnTo>
                  <a:lnTo>
                    <a:pt x="228" y="308"/>
                  </a:lnTo>
                  <a:lnTo>
                    <a:pt x="207" y="317"/>
                  </a:lnTo>
                  <a:lnTo>
                    <a:pt x="192" y="317"/>
                  </a:lnTo>
                  <a:lnTo>
                    <a:pt x="181" y="308"/>
                  </a:lnTo>
                  <a:lnTo>
                    <a:pt x="180" y="281"/>
                  </a:lnTo>
                  <a:lnTo>
                    <a:pt x="188" y="246"/>
                  </a:lnTo>
                  <a:lnTo>
                    <a:pt x="205" y="229"/>
                  </a:lnTo>
                  <a:lnTo>
                    <a:pt x="229" y="233"/>
                  </a:lnTo>
                  <a:lnTo>
                    <a:pt x="244" y="250"/>
                  </a:lnTo>
                  <a:lnTo>
                    <a:pt x="268" y="254"/>
                  </a:lnTo>
                  <a:lnTo>
                    <a:pt x="295" y="254"/>
                  </a:lnTo>
                  <a:lnTo>
                    <a:pt x="307" y="247"/>
                  </a:lnTo>
                  <a:lnTo>
                    <a:pt x="318" y="236"/>
                  </a:lnTo>
                  <a:lnTo>
                    <a:pt x="320" y="214"/>
                  </a:lnTo>
                  <a:lnTo>
                    <a:pt x="313" y="194"/>
                  </a:lnTo>
                  <a:lnTo>
                    <a:pt x="301" y="170"/>
                  </a:lnTo>
                  <a:lnTo>
                    <a:pt x="287" y="147"/>
                  </a:lnTo>
                  <a:lnTo>
                    <a:pt x="268" y="132"/>
                  </a:lnTo>
                  <a:lnTo>
                    <a:pt x="242" y="113"/>
                  </a:lnTo>
                  <a:lnTo>
                    <a:pt x="207" y="96"/>
                  </a:lnTo>
                  <a:lnTo>
                    <a:pt x="177" y="84"/>
                  </a:lnTo>
                  <a:lnTo>
                    <a:pt x="133" y="72"/>
                  </a:lnTo>
                  <a:lnTo>
                    <a:pt x="102" y="65"/>
                  </a:lnTo>
                  <a:lnTo>
                    <a:pt x="54" y="65"/>
                  </a:lnTo>
                  <a:lnTo>
                    <a:pt x="32" y="63"/>
                  </a:lnTo>
                  <a:lnTo>
                    <a:pt x="11" y="46"/>
                  </a:lnTo>
                  <a:lnTo>
                    <a:pt x="0" y="25"/>
                  </a:lnTo>
                  <a:lnTo>
                    <a:pt x="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2B6B995-DEE1-3BC9-C2A6-43CAABAA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5105400"/>
              <a:ext cx="112713" cy="14922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55"/>
                </a:cxn>
                <a:cxn ang="0">
                  <a:pos x="8" y="30"/>
                </a:cxn>
                <a:cxn ang="0">
                  <a:pos x="28" y="16"/>
                </a:cxn>
                <a:cxn ang="0">
                  <a:pos x="62" y="0"/>
                </a:cxn>
                <a:cxn ang="0">
                  <a:pos x="71" y="21"/>
                </a:cxn>
                <a:cxn ang="0">
                  <a:pos x="70" y="54"/>
                </a:cxn>
                <a:cxn ang="0">
                  <a:pos x="43" y="82"/>
                </a:cxn>
                <a:cxn ang="0">
                  <a:pos x="3" y="94"/>
                </a:cxn>
                <a:cxn ang="0">
                  <a:pos x="0" y="82"/>
                </a:cxn>
              </a:cxnLst>
              <a:rect l="0" t="0" r="r" b="b"/>
              <a:pathLst>
                <a:path w="71" h="94">
                  <a:moveTo>
                    <a:pt x="0" y="82"/>
                  </a:moveTo>
                  <a:lnTo>
                    <a:pt x="8" y="55"/>
                  </a:lnTo>
                  <a:lnTo>
                    <a:pt x="8" y="30"/>
                  </a:lnTo>
                  <a:lnTo>
                    <a:pt x="28" y="16"/>
                  </a:lnTo>
                  <a:lnTo>
                    <a:pt x="62" y="0"/>
                  </a:lnTo>
                  <a:lnTo>
                    <a:pt x="71" y="21"/>
                  </a:lnTo>
                  <a:lnTo>
                    <a:pt x="70" y="54"/>
                  </a:lnTo>
                  <a:lnTo>
                    <a:pt x="43" y="82"/>
                  </a:lnTo>
                  <a:lnTo>
                    <a:pt x="3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5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4DD5-D75B-1327-3885-08710B0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868013" cy="991307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/>
              <a:t>German forward prices for electricity – 4</a:t>
            </a:r>
            <a:br>
              <a:rPr lang="en-GB" sz="2600" dirty="0"/>
            </a:br>
            <a:r>
              <a:rPr lang="en-GB" sz="2400" dirty="0"/>
              <a:t>For the second quarter of 2023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6780FD-DF48-A922-B9D8-4C7BD3AE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6BC521-79E0-C5BE-7669-FDB6F1723CB6}"/>
              </a:ext>
            </a:extLst>
          </p:cNvPr>
          <p:cNvSpPr/>
          <p:nvPr/>
        </p:nvSpPr>
        <p:spPr bwMode="auto">
          <a:xfrm>
            <a:off x="75627" y="6565805"/>
            <a:ext cx="120315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6" name="Tekstfelt 165">
            <a:extLst>
              <a:ext uri="{FF2B5EF4-FFF2-40B4-BE49-F238E27FC236}">
                <a16:creationId xmlns:a16="http://schemas.microsoft.com/office/drawing/2014/main" id="{899CFE0B-1684-3BD8-2EF8-C5AF5E1CA859}"/>
              </a:ext>
            </a:extLst>
          </p:cNvPr>
          <p:cNvSpPr txBox="1"/>
          <p:nvPr/>
        </p:nvSpPr>
        <p:spPr>
          <a:xfrm>
            <a:off x="146541" y="6568834"/>
            <a:ext cx="2362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Sources: EEX and Nord Pool</a:t>
            </a:r>
          </a:p>
        </p:txBody>
      </p:sp>
      <p:grpSp>
        <p:nvGrpSpPr>
          <p:cNvPr id="117" name="Gruppe 116">
            <a:extLst>
              <a:ext uri="{FF2B5EF4-FFF2-40B4-BE49-F238E27FC236}">
                <a16:creationId xmlns:a16="http://schemas.microsoft.com/office/drawing/2014/main" id="{8425E514-E258-7934-450C-15EAC015B393}"/>
              </a:ext>
            </a:extLst>
          </p:cNvPr>
          <p:cNvGrpSpPr/>
          <p:nvPr/>
        </p:nvGrpSpPr>
        <p:grpSpPr>
          <a:xfrm>
            <a:off x="723900" y="1106778"/>
            <a:ext cx="9047163" cy="5697182"/>
            <a:chOff x="723900" y="1106778"/>
            <a:chExt cx="9047163" cy="5697182"/>
          </a:xfrm>
        </p:grpSpPr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CF7C5777-7404-873E-BF03-A062F6254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5666075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19B025EA-AB89-E5DF-2241-70953B124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5399375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5DB39C1F-84FD-9B9A-68E9-C4B966E66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5132675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5D76A27C-6A8D-9B00-03C4-B7B2A5E58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8675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Line 10">
              <a:extLst>
                <a:ext uri="{FF2B5EF4-FFF2-40B4-BE49-F238E27FC236}">
                  <a16:creationId xmlns:a16="http://schemas.microsoft.com/office/drawing/2014/main" id="{51187DB7-3380-C670-2BEB-1B8622B81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6008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FC1F15AC-983C-95DF-60CD-4290C1A90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3341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4C67C1BE-762C-E271-DD53-5D1F34E8D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40674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A7A51BE4-8F60-165E-2972-F0C544073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38007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25B1A05C-0EFE-19A2-E67B-E85B1E6E7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3519775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C034967D-A962-BBB8-D248-6FC0ACB38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32546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40C908EC-CDCD-4AEC-564F-9D325EF22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29879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Line 17">
              <a:extLst>
                <a:ext uri="{FF2B5EF4-FFF2-40B4-BE49-F238E27FC236}">
                  <a16:creationId xmlns:a16="http://schemas.microsoft.com/office/drawing/2014/main" id="{1B1101A7-23DC-8AD7-5CC2-A622B33FF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27212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Line 18">
              <a:extLst>
                <a:ext uri="{FF2B5EF4-FFF2-40B4-BE49-F238E27FC236}">
                  <a16:creationId xmlns:a16="http://schemas.microsoft.com/office/drawing/2014/main" id="{29406A7B-ED69-0EE5-7FD3-60CF06980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24545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C0E898A9-BF55-2CA8-11CB-6B034BAAC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21878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Line 20">
              <a:extLst>
                <a:ext uri="{FF2B5EF4-FFF2-40B4-BE49-F238E27FC236}">
                  <a16:creationId xmlns:a16="http://schemas.microsoft.com/office/drawing/2014/main" id="{E358199A-71BD-6C78-F9C6-F5990EF21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9211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8248DE00-E3B8-5F96-9019-5BB3FA5DA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6417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Line 22">
              <a:extLst>
                <a:ext uri="{FF2B5EF4-FFF2-40B4-BE49-F238E27FC236}">
                  <a16:creationId xmlns:a16="http://schemas.microsoft.com/office/drawing/2014/main" id="{95515752-36B5-606E-F275-4696428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3750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Line 23">
              <a:extLst>
                <a:ext uri="{FF2B5EF4-FFF2-40B4-BE49-F238E27FC236}">
                  <a16:creationId xmlns:a16="http://schemas.microsoft.com/office/drawing/2014/main" id="{CFA36387-2040-0A2F-302C-0B795721E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108363"/>
              <a:ext cx="9047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Tekstfelt 90">
              <a:extLst>
                <a:ext uri="{FF2B5EF4-FFF2-40B4-BE49-F238E27FC236}">
                  <a16:creationId xmlns:a16="http://schemas.microsoft.com/office/drawing/2014/main" id="{988B4B39-9259-4A76-DFC8-A615CBD1AA1F}"/>
                </a:ext>
              </a:extLst>
            </p:cNvPr>
            <p:cNvSpPr txBox="1"/>
            <p:nvPr/>
          </p:nvSpPr>
          <p:spPr>
            <a:xfrm>
              <a:off x="3357136" y="6403850"/>
              <a:ext cx="3720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Trading days 2022-2023</a:t>
              </a:r>
            </a:p>
          </p:txBody>
        </p:sp>
        <p:grpSp>
          <p:nvGrpSpPr>
            <p:cNvPr id="102" name="Gruppe 101">
              <a:extLst>
                <a:ext uri="{FF2B5EF4-FFF2-40B4-BE49-F238E27FC236}">
                  <a16:creationId xmlns:a16="http://schemas.microsoft.com/office/drawing/2014/main" id="{68B05504-6115-3BFA-3044-BB787F46C136}"/>
                </a:ext>
              </a:extLst>
            </p:cNvPr>
            <p:cNvGrpSpPr/>
            <p:nvPr/>
          </p:nvGrpSpPr>
          <p:grpSpPr>
            <a:xfrm>
              <a:off x="723900" y="5945342"/>
              <a:ext cx="9047163" cy="132229"/>
              <a:chOff x="723900" y="6070467"/>
              <a:chExt cx="9047163" cy="132229"/>
            </a:xfrm>
          </p:grpSpPr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5A72364D-4325-4F94-12B4-702048DE7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900" y="6072188"/>
                <a:ext cx="90471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92" name="Lige forbindelse 91">
                <a:extLst>
                  <a:ext uri="{FF2B5EF4-FFF2-40B4-BE49-F238E27FC236}">
                    <a16:creationId xmlns:a16="http://schemas.microsoft.com/office/drawing/2014/main" id="{7B3D70D4-147E-2CD0-1948-CA3AD0038A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22835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Lige forbindelse 92">
                <a:extLst>
                  <a:ext uri="{FF2B5EF4-FFF2-40B4-BE49-F238E27FC236}">
                    <a16:creationId xmlns:a16="http://schemas.microsoft.com/office/drawing/2014/main" id="{7CEC1E8B-F0BB-6D54-C47D-3F8E7EC2F9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61129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Lige forbindelse 93">
                <a:extLst>
                  <a:ext uri="{FF2B5EF4-FFF2-40B4-BE49-F238E27FC236}">
                    <a16:creationId xmlns:a16="http://schemas.microsoft.com/office/drawing/2014/main" id="{560FF185-1ECC-4D7A-4F0E-9E82403924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18467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Lige forbindelse 94">
                <a:extLst>
                  <a:ext uri="{FF2B5EF4-FFF2-40B4-BE49-F238E27FC236}">
                    <a16:creationId xmlns:a16="http://schemas.microsoft.com/office/drawing/2014/main" id="{E5B516D1-0331-CE57-005A-90AFEE2229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50423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Lige forbindelse 95">
                <a:extLst>
                  <a:ext uri="{FF2B5EF4-FFF2-40B4-BE49-F238E27FC236}">
                    <a16:creationId xmlns:a16="http://schemas.microsoft.com/office/drawing/2014/main" id="{736D9E3C-4814-7284-80A6-2D5AB67BA3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36322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Lige forbindelse 96">
                <a:extLst>
                  <a:ext uri="{FF2B5EF4-FFF2-40B4-BE49-F238E27FC236}">
                    <a16:creationId xmlns:a16="http://schemas.microsoft.com/office/drawing/2014/main" id="{2AE01FC3-F373-26B1-52C6-07EBA88D5A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60310" y="6070467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E510C019-3048-4681-0B64-BADAD98EED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351381" y="3524874"/>
              <a:ext cx="4837279" cy="1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50D0C510-7F8A-C70D-37A5-0389516A14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-1694057" y="3526459"/>
              <a:ext cx="4837279" cy="1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1" name="Tekstfelt 100">
              <a:extLst>
                <a:ext uri="{FF2B5EF4-FFF2-40B4-BE49-F238E27FC236}">
                  <a16:creationId xmlns:a16="http://schemas.microsoft.com/office/drawing/2014/main" id="{14463E80-A59F-7245-4974-24DF3AC3741A}"/>
                </a:ext>
              </a:extLst>
            </p:cNvPr>
            <p:cNvSpPr txBox="1"/>
            <p:nvPr/>
          </p:nvSpPr>
          <p:spPr>
            <a:xfrm>
              <a:off x="794851" y="6006859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Oct 22</a:t>
              </a:r>
            </a:p>
          </p:txBody>
        </p:sp>
        <p:sp>
          <p:nvSpPr>
            <p:cNvPr id="103" name="Tekstfelt 102">
              <a:extLst>
                <a:ext uri="{FF2B5EF4-FFF2-40B4-BE49-F238E27FC236}">
                  <a16:creationId xmlns:a16="http://schemas.microsoft.com/office/drawing/2014/main" id="{4F266700-F11A-BB91-C947-A8697A1BDF14}"/>
                </a:ext>
              </a:extLst>
            </p:cNvPr>
            <p:cNvSpPr txBox="1"/>
            <p:nvPr/>
          </p:nvSpPr>
          <p:spPr>
            <a:xfrm>
              <a:off x="2241840" y="6006859"/>
              <a:ext cx="119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Nov 22</a:t>
              </a:r>
            </a:p>
          </p:txBody>
        </p:sp>
        <p:sp>
          <p:nvSpPr>
            <p:cNvPr id="104" name="Tekstfelt 103">
              <a:extLst>
                <a:ext uri="{FF2B5EF4-FFF2-40B4-BE49-F238E27FC236}">
                  <a16:creationId xmlns:a16="http://schemas.microsoft.com/office/drawing/2014/main" id="{18EA762A-0C91-B8F3-0525-2F453449275A}"/>
                </a:ext>
              </a:extLst>
            </p:cNvPr>
            <p:cNvSpPr txBox="1"/>
            <p:nvPr/>
          </p:nvSpPr>
          <p:spPr>
            <a:xfrm>
              <a:off x="3831913" y="6006859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Dec 22</a:t>
              </a:r>
            </a:p>
          </p:txBody>
        </p:sp>
        <p:sp>
          <p:nvSpPr>
            <p:cNvPr id="105" name="Tekstfelt 104">
              <a:extLst>
                <a:ext uri="{FF2B5EF4-FFF2-40B4-BE49-F238E27FC236}">
                  <a16:creationId xmlns:a16="http://schemas.microsoft.com/office/drawing/2014/main" id="{86CB8855-1555-0D8D-3D0C-5F5A5C924895}"/>
                </a:ext>
              </a:extLst>
            </p:cNvPr>
            <p:cNvSpPr txBox="1"/>
            <p:nvPr/>
          </p:nvSpPr>
          <p:spPr>
            <a:xfrm>
              <a:off x="5446392" y="6006859"/>
              <a:ext cx="1135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Jan 23</a:t>
              </a:r>
            </a:p>
          </p:txBody>
        </p:sp>
        <p:sp>
          <p:nvSpPr>
            <p:cNvPr id="106" name="Tekstfelt 105">
              <a:extLst>
                <a:ext uri="{FF2B5EF4-FFF2-40B4-BE49-F238E27FC236}">
                  <a16:creationId xmlns:a16="http://schemas.microsoft.com/office/drawing/2014/main" id="{E8EE7030-0C72-64D6-3BCC-DE195E2A58B8}"/>
                </a:ext>
              </a:extLst>
            </p:cNvPr>
            <p:cNvSpPr txBox="1"/>
            <p:nvPr/>
          </p:nvSpPr>
          <p:spPr>
            <a:xfrm>
              <a:off x="7002367" y="6006859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Feb 23</a:t>
              </a:r>
            </a:p>
          </p:txBody>
        </p:sp>
        <p:sp>
          <p:nvSpPr>
            <p:cNvPr id="107" name="Tekstfelt 106">
              <a:extLst>
                <a:ext uri="{FF2B5EF4-FFF2-40B4-BE49-F238E27FC236}">
                  <a16:creationId xmlns:a16="http://schemas.microsoft.com/office/drawing/2014/main" id="{A7AF799B-0F8D-FCF9-65C8-7037728B14B8}"/>
                </a:ext>
              </a:extLst>
            </p:cNvPr>
            <p:cNvSpPr txBox="1"/>
            <p:nvPr/>
          </p:nvSpPr>
          <p:spPr>
            <a:xfrm>
              <a:off x="8461534" y="6006859"/>
              <a:ext cx="1181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Mar 23</a:t>
              </a:r>
            </a:p>
          </p:txBody>
        </p:sp>
      </p:grpSp>
      <p:grpSp>
        <p:nvGrpSpPr>
          <p:cNvPr id="120" name="Gruppe 119">
            <a:extLst>
              <a:ext uri="{FF2B5EF4-FFF2-40B4-BE49-F238E27FC236}">
                <a16:creationId xmlns:a16="http://schemas.microsoft.com/office/drawing/2014/main" id="{C373829B-536C-AAEE-C3D2-44410F7F9B7F}"/>
              </a:ext>
            </a:extLst>
          </p:cNvPr>
          <p:cNvGrpSpPr/>
          <p:nvPr/>
        </p:nvGrpSpPr>
        <p:grpSpPr>
          <a:xfrm>
            <a:off x="30807" y="496426"/>
            <a:ext cx="1260280" cy="5606019"/>
            <a:chOff x="30807" y="496426"/>
            <a:chExt cx="1260280" cy="5606019"/>
          </a:xfrm>
        </p:grpSpPr>
        <p:sp>
          <p:nvSpPr>
            <p:cNvPr id="71" name="Rectangle 31">
              <a:extLst>
                <a:ext uri="{FF2B5EF4-FFF2-40B4-BE49-F238E27FC236}">
                  <a16:creationId xmlns:a16="http://schemas.microsoft.com/office/drawing/2014/main" id="{034B18E9-29BA-7770-DD7C-E7ED8E43F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63" y="5246980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3" name="Rectangle 33">
              <a:extLst>
                <a:ext uri="{FF2B5EF4-FFF2-40B4-BE49-F238E27FC236}">
                  <a16:creationId xmlns:a16="http://schemas.microsoft.com/office/drawing/2014/main" id="{EA8C588F-A17F-E8E0-D0EF-84D37C03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63" y="4715168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80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5" name="Rectangle 35">
              <a:extLst>
                <a:ext uri="{FF2B5EF4-FFF2-40B4-BE49-F238E27FC236}">
                  <a16:creationId xmlns:a16="http://schemas.microsoft.com/office/drawing/2014/main" id="{0463620D-4BFE-05E4-C40A-6214649FB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41817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120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7" name="Rectangle 37">
              <a:extLst>
                <a:ext uri="{FF2B5EF4-FFF2-40B4-BE49-F238E27FC236}">
                  <a16:creationId xmlns:a16="http://schemas.microsoft.com/office/drawing/2014/main" id="{66F5596D-F810-5B53-E0EF-BD5FF825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36483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160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D92B3A98-46CD-CB2D-4CC2-077E807EF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31022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1" name="Rectangle 41">
              <a:extLst>
                <a:ext uri="{FF2B5EF4-FFF2-40B4-BE49-F238E27FC236}">
                  <a16:creationId xmlns:a16="http://schemas.microsoft.com/office/drawing/2014/main" id="{FE8FDE56-3422-3970-6405-A382DF7B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25688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240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AFB1AFED-2EB2-472D-E44B-954D21B5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20354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280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CD178724-C7EC-142C-83F8-56CD8D03F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14893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320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51A6CE9F-EB05-F3BA-233F-E85250191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2" y="955968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360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70D49555-CD6B-9996-E559-33BA1BDD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07" y="5794668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09" name="Tekstfelt 108">
              <a:extLst>
                <a:ext uri="{FF2B5EF4-FFF2-40B4-BE49-F238E27FC236}">
                  <a16:creationId xmlns:a16="http://schemas.microsoft.com/office/drawing/2014/main" id="{2C7D5D1B-1445-A8AD-8726-DADC2391CE50}"/>
                </a:ext>
              </a:extLst>
            </p:cNvPr>
            <p:cNvSpPr txBox="1"/>
            <p:nvPr/>
          </p:nvSpPr>
          <p:spPr>
            <a:xfrm>
              <a:off x="30807" y="496426"/>
              <a:ext cx="1260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€/MWh</a:t>
              </a:r>
            </a:p>
          </p:txBody>
        </p:sp>
      </p:grpSp>
      <p:sp>
        <p:nvSpPr>
          <p:cNvPr id="119" name="Freeform 27">
            <a:extLst>
              <a:ext uri="{FF2B5EF4-FFF2-40B4-BE49-F238E27FC236}">
                <a16:creationId xmlns:a16="http://schemas.microsoft.com/office/drawing/2014/main" id="{60475D07-A1B8-BB85-0253-3A870A7C19E0}"/>
              </a:ext>
            </a:extLst>
          </p:cNvPr>
          <p:cNvSpPr>
            <a:spLocks/>
          </p:cNvSpPr>
          <p:nvPr/>
        </p:nvSpPr>
        <p:spPr bwMode="auto">
          <a:xfrm>
            <a:off x="752475" y="4699288"/>
            <a:ext cx="8975725" cy="0"/>
          </a:xfrm>
          <a:custGeom>
            <a:avLst/>
            <a:gdLst>
              <a:gd name="T0" fmla="*/ 45 w 5654"/>
              <a:gd name="T1" fmla="*/ 143 w 5654"/>
              <a:gd name="T2" fmla="*/ 232 w 5654"/>
              <a:gd name="T3" fmla="*/ 330 w 5654"/>
              <a:gd name="T4" fmla="*/ 419 w 5654"/>
              <a:gd name="T5" fmla="*/ 517 w 5654"/>
              <a:gd name="T6" fmla="*/ 607 w 5654"/>
              <a:gd name="T7" fmla="*/ 705 w 5654"/>
              <a:gd name="T8" fmla="*/ 794 w 5654"/>
              <a:gd name="T9" fmla="*/ 892 w 5654"/>
              <a:gd name="T10" fmla="*/ 981 w 5654"/>
              <a:gd name="T11" fmla="*/ 1079 w 5654"/>
              <a:gd name="T12" fmla="*/ 1168 w 5654"/>
              <a:gd name="T13" fmla="*/ 1266 w 5654"/>
              <a:gd name="T14" fmla="*/ 1356 w 5654"/>
              <a:gd name="T15" fmla="*/ 1454 w 5654"/>
              <a:gd name="T16" fmla="*/ 1543 w 5654"/>
              <a:gd name="T17" fmla="*/ 1641 w 5654"/>
              <a:gd name="T18" fmla="*/ 1730 w 5654"/>
              <a:gd name="T19" fmla="*/ 1828 w 5654"/>
              <a:gd name="T20" fmla="*/ 1918 w 5654"/>
              <a:gd name="T21" fmla="*/ 2007 w 5654"/>
              <a:gd name="T22" fmla="*/ 2105 w 5654"/>
              <a:gd name="T23" fmla="*/ 2194 w 5654"/>
              <a:gd name="T24" fmla="*/ 2292 w 5654"/>
              <a:gd name="T25" fmla="*/ 2381 w 5654"/>
              <a:gd name="T26" fmla="*/ 2479 w 5654"/>
              <a:gd name="T27" fmla="*/ 2569 w 5654"/>
              <a:gd name="T28" fmla="*/ 2667 w 5654"/>
              <a:gd name="T29" fmla="*/ 2756 w 5654"/>
              <a:gd name="T30" fmla="*/ 2854 w 5654"/>
              <a:gd name="T31" fmla="*/ 2943 w 5654"/>
              <a:gd name="T32" fmla="*/ 3041 w 5654"/>
              <a:gd name="T33" fmla="*/ 3130 w 5654"/>
              <a:gd name="T34" fmla="*/ 3229 w 5654"/>
              <a:gd name="T35" fmla="*/ 3318 w 5654"/>
              <a:gd name="T36" fmla="*/ 3416 w 5654"/>
              <a:gd name="T37" fmla="*/ 3505 w 5654"/>
              <a:gd name="T38" fmla="*/ 3603 w 5654"/>
              <a:gd name="T39" fmla="*/ 3692 w 5654"/>
              <a:gd name="T40" fmla="*/ 3790 w 5654"/>
              <a:gd name="T41" fmla="*/ 3880 w 5654"/>
              <a:gd name="T42" fmla="*/ 3978 w 5654"/>
              <a:gd name="T43" fmla="*/ 4067 w 5654"/>
              <a:gd name="T44" fmla="*/ 4165 w 5654"/>
              <a:gd name="T45" fmla="*/ 4254 w 5654"/>
              <a:gd name="T46" fmla="*/ 4343 w 5654"/>
              <a:gd name="T47" fmla="*/ 4441 w 5654"/>
              <a:gd name="T48" fmla="*/ 4531 w 5654"/>
              <a:gd name="T49" fmla="*/ 4629 w 5654"/>
              <a:gd name="T50" fmla="*/ 4718 w 5654"/>
              <a:gd name="T51" fmla="*/ 4816 w 5654"/>
              <a:gd name="T52" fmla="*/ 4905 w 5654"/>
              <a:gd name="T53" fmla="*/ 5003 w 5654"/>
              <a:gd name="T54" fmla="*/ 5092 w 5654"/>
              <a:gd name="T55" fmla="*/ 5191 w 5654"/>
              <a:gd name="T56" fmla="*/ 5280 w 5654"/>
              <a:gd name="T57" fmla="*/ 5378 w 5654"/>
              <a:gd name="T58" fmla="*/ 5467 w 5654"/>
              <a:gd name="T59" fmla="*/ 5565 w 5654"/>
              <a:gd name="T60" fmla="*/ 5654 w 56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</a:cxnLst>
            <a:rect l="0" t="0" r="r" b="b"/>
            <a:pathLst>
              <a:path w="5654">
                <a:moveTo>
                  <a:pt x="0" y="0"/>
                </a:moveTo>
                <a:lnTo>
                  <a:pt x="45" y="0"/>
                </a:lnTo>
                <a:lnTo>
                  <a:pt x="98" y="0"/>
                </a:lnTo>
                <a:lnTo>
                  <a:pt x="143" y="0"/>
                </a:lnTo>
                <a:lnTo>
                  <a:pt x="187" y="0"/>
                </a:lnTo>
                <a:lnTo>
                  <a:pt x="232" y="0"/>
                </a:lnTo>
                <a:lnTo>
                  <a:pt x="285" y="0"/>
                </a:lnTo>
                <a:lnTo>
                  <a:pt x="330" y="0"/>
                </a:lnTo>
                <a:lnTo>
                  <a:pt x="375" y="0"/>
                </a:lnTo>
                <a:lnTo>
                  <a:pt x="419" y="0"/>
                </a:lnTo>
                <a:lnTo>
                  <a:pt x="473" y="0"/>
                </a:lnTo>
                <a:lnTo>
                  <a:pt x="517" y="0"/>
                </a:lnTo>
                <a:lnTo>
                  <a:pt x="562" y="0"/>
                </a:lnTo>
                <a:lnTo>
                  <a:pt x="607" y="0"/>
                </a:lnTo>
                <a:lnTo>
                  <a:pt x="660" y="0"/>
                </a:lnTo>
                <a:lnTo>
                  <a:pt x="705" y="0"/>
                </a:lnTo>
                <a:lnTo>
                  <a:pt x="749" y="0"/>
                </a:lnTo>
                <a:lnTo>
                  <a:pt x="794" y="0"/>
                </a:lnTo>
                <a:lnTo>
                  <a:pt x="838" y="0"/>
                </a:lnTo>
                <a:lnTo>
                  <a:pt x="892" y="0"/>
                </a:lnTo>
                <a:lnTo>
                  <a:pt x="937" y="0"/>
                </a:lnTo>
                <a:lnTo>
                  <a:pt x="981" y="0"/>
                </a:lnTo>
                <a:lnTo>
                  <a:pt x="1026" y="0"/>
                </a:lnTo>
                <a:lnTo>
                  <a:pt x="1079" y="0"/>
                </a:lnTo>
                <a:lnTo>
                  <a:pt x="1124" y="0"/>
                </a:lnTo>
                <a:lnTo>
                  <a:pt x="1168" y="0"/>
                </a:lnTo>
                <a:lnTo>
                  <a:pt x="1213" y="0"/>
                </a:lnTo>
                <a:lnTo>
                  <a:pt x="1266" y="0"/>
                </a:lnTo>
                <a:lnTo>
                  <a:pt x="1311" y="0"/>
                </a:lnTo>
                <a:lnTo>
                  <a:pt x="1356" y="0"/>
                </a:lnTo>
                <a:lnTo>
                  <a:pt x="1400" y="0"/>
                </a:lnTo>
                <a:lnTo>
                  <a:pt x="1454" y="0"/>
                </a:lnTo>
                <a:lnTo>
                  <a:pt x="1498" y="0"/>
                </a:lnTo>
                <a:lnTo>
                  <a:pt x="1543" y="0"/>
                </a:lnTo>
                <a:lnTo>
                  <a:pt x="1588" y="0"/>
                </a:lnTo>
                <a:lnTo>
                  <a:pt x="1641" y="0"/>
                </a:lnTo>
                <a:lnTo>
                  <a:pt x="1686" y="0"/>
                </a:lnTo>
                <a:lnTo>
                  <a:pt x="1730" y="0"/>
                </a:lnTo>
                <a:lnTo>
                  <a:pt x="1775" y="0"/>
                </a:lnTo>
                <a:lnTo>
                  <a:pt x="1828" y="0"/>
                </a:lnTo>
                <a:lnTo>
                  <a:pt x="1873" y="0"/>
                </a:lnTo>
                <a:lnTo>
                  <a:pt x="1918" y="0"/>
                </a:lnTo>
                <a:lnTo>
                  <a:pt x="1962" y="0"/>
                </a:lnTo>
                <a:lnTo>
                  <a:pt x="2007" y="0"/>
                </a:lnTo>
                <a:lnTo>
                  <a:pt x="2060" y="0"/>
                </a:lnTo>
                <a:lnTo>
                  <a:pt x="2105" y="0"/>
                </a:lnTo>
                <a:lnTo>
                  <a:pt x="2149" y="0"/>
                </a:lnTo>
                <a:lnTo>
                  <a:pt x="2194" y="0"/>
                </a:lnTo>
                <a:lnTo>
                  <a:pt x="2248" y="0"/>
                </a:lnTo>
                <a:lnTo>
                  <a:pt x="2292" y="0"/>
                </a:lnTo>
                <a:lnTo>
                  <a:pt x="2337" y="0"/>
                </a:lnTo>
                <a:lnTo>
                  <a:pt x="2381" y="0"/>
                </a:lnTo>
                <a:lnTo>
                  <a:pt x="2435" y="0"/>
                </a:lnTo>
                <a:lnTo>
                  <a:pt x="2479" y="0"/>
                </a:lnTo>
                <a:lnTo>
                  <a:pt x="2524" y="0"/>
                </a:lnTo>
                <a:lnTo>
                  <a:pt x="2569" y="0"/>
                </a:lnTo>
                <a:lnTo>
                  <a:pt x="2622" y="0"/>
                </a:lnTo>
                <a:lnTo>
                  <a:pt x="2667" y="0"/>
                </a:lnTo>
                <a:lnTo>
                  <a:pt x="2711" y="0"/>
                </a:lnTo>
                <a:lnTo>
                  <a:pt x="2756" y="0"/>
                </a:lnTo>
                <a:lnTo>
                  <a:pt x="2809" y="0"/>
                </a:lnTo>
                <a:lnTo>
                  <a:pt x="2854" y="0"/>
                </a:lnTo>
                <a:lnTo>
                  <a:pt x="2899" y="0"/>
                </a:lnTo>
                <a:lnTo>
                  <a:pt x="2943" y="0"/>
                </a:lnTo>
                <a:lnTo>
                  <a:pt x="2997" y="0"/>
                </a:lnTo>
                <a:lnTo>
                  <a:pt x="3041" y="0"/>
                </a:lnTo>
                <a:lnTo>
                  <a:pt x="3086" y="0"/>
                </a:lnTo>
                <a:lnTo>
                  <a:pt x="3130" y="0"/>
                </a:lnTo>
                <a:lnTo>
                  <a:pt x="3175" y="0"/>
                </a:lnTo>
                <a:lnTo>
                  <a:pt x="3229" y="0"/>
                </a:lnTo>
                <a:lnTo>
                  <a:pt x="3273" y="0"/>
                </a:lnTo>
                <a:lnTo>
                  <a:pt x="3318" y="0"/>
                </a:lnTo>
                <a:lnTo>
                  <a:pt x="3362" y="0"/>
                </a:lnTo>
                <a:lnTo>
                  <a:pt x="3416" y="0"/>
                </a:lnTo>
                <a:lnTo>
                  <a:pt x="3460" y="0"/>
                </a:lnTo>
                <a:lnTo>
                  <a:pt x="3505" y="0"/>
                </a:lnTo>
                <a:lnTo>
                  <a:pt x="3550" y="0"/>
                </a:lnTo>
                <a:lnTo>
                  <a:pt x="3603" y="0"/>
                </a:lnTo>
                <a:lnTo>
                  <a:pt x="3648" y="0"/>
                </a:lnTo>
                <a:lnTo>
                  <a:pt x="3692" y="0"/>
                </a:lnTo>
                <a:lnTo>
                  <a:pt x="3737" y="0"/>
                </a:lnTo>
                <a:lnTo>
                  <a:pt x="3790" y="0"/>
                </a:lnTo>
                <a:lnTo>
                  <a:pt x="3835" y="0"/>
                </a:lnTo>
                <a:lnTo>
                  <a:pt x="3880" y="0"/>
                </a:lnTo>
                <a:lnTo>
                  <a:pt x="3924" y="0"/>
                </a:lnTo>
                <a:lnTo>
                  <a:pt x="3978" y="0"/>
                </a:lnTo>
                <a:lnTo>
                  <a:pt x="4022" y="0"/>
                </a:lnTo>
                <a:lnTo>
                  <a:pt x="4067" y="0"/>
                </a:lnTo>
                <a:lnTo>
                  <a:pt x="4111" y="0"/>
                </a:lnTo>
                <a:lnTo>
                  <a:pt x="4165" y="0"/>
                </a:lnTo>
                <a:lnTo>
                  <a:pt x="4210" y="0"/>
                </a:lnTo>
                <a:lnTo>
                  <a:pt x="4254" y="0"/>
                </a:lnTo>
                <a:lnTo>
                  <a:pt x="4299" y="0"/>
                </a:lnTo>
                <a:lnTo>
                  <a:pt x="4343" y="0"/>
                </a:lnTo>
                <a:lnTo>
                  <a:pt x="4397" y="0"/>
                </a:lnTo>
                <a:lnTo>
                  <a:pt x="4441" y="0"/>
                </a:lnTo>
                <a:lnTo>
                  <a:pt x="4486" y="0"/>
                </a:lnTo>
                <a:lnTo>
                  <a:pt x="4531" y="0"/>
                </a:lnTo>
                <a:lnTo>
                  <a:pt x="4584" y="0"/>
                </a:lnTo>
                <a:lnTo>
                  <a:pt x="4629" y="0"/>
                </a:lnTo>
                <a:lnTo>
                  <a:pt x="4673" y="0"/>
                </a:lnTo>
                <a:lnTo>
                  <a:pt x="4718" y="0"/>
                </a:lnTo>
                <a:lnTo>
                  <a:pt x="4771" y="0"/>
                </a:lnTo>
                <a:lnTo>
                  <a:pt x="4816" y="0"/>
                </a:lnTo>
                <a:lnTo>
                  <a:pt x="4861" y="0"/>
                </a:lnTo>
                <a:lnTo>
                  <a:pt x="4905" y="0"/>
                </a:lnTo>
                <a:lnTo>
                  <a:pt x="4959" y="0"/>
                </a:lnTo>
                <a:lnTo>
                  <a:pt x="5003" y="0"/>
                </a:lnTo>
                <a:lnTo>
                  <a:pt x="5048" y="0"/>
                </a:lnTo>
                <a:lnTo>
                  <a:pt x="5092" y="0"/>
                </a:lnTo>
                <a:lnTo>
                  <a:pt x="5146" y="0"/>
                </a:lnTo>
                <a:lnTo>
                  <a:pt x="5191" y="0"/>
                </a:lnTo>
                <a:lnTo>
                  <a:pt x="5235" y="0"/>
                </a:lnTo>
                <a:lnTo>
                  <a:pt x="5280" y="0"/>
                </a:lnTo>
                <a:lnTo>
                  <a:pt x="5333" y="0"/>
                </a:lnTo>
                <a:lnTo>
                  <a:pt x="5378" y="0"/>
                </a:lnTo>
                <a:lnTo>
                  <a:pt x="5422" y="0"/>
                </a:lnTo>
                <a:lnTo>
                  <a:pt x="5467" y="0"/>
                </a:lnTo>
                <a:lnTo>
                  <a:pt x="5512" y="0"/>
                </a:lnTo>
                <a:lnTo>
                  <a:pt x="5565" y="0"/>
                </a:lnTo>
                <a:lnTo>
                  <a:pt x="5610" y="0"/>
                </a:lnTo>
                <a:lnTo>
                  <a:pt x="5654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" name="Tekstfelt 164">
            <a:extLst>
              <a:ext uri="{FF2B5EF4-FFF2-40B4-BE49-F238E27FC236}">
                <a16:creationId xmlns:a16="http://schemas.microsoft.com/office/drawing/2014/main" id="{737C1CC0-A345-1B97-02D4-8BCF59C1226B}"/>
              </a:ext>
            </a:extLst>
          </p:cNvPr>
          <p:cNvSpPr txBox="1"/>
          <p:nvPr/>
        </p:nvSpPr>
        <p:spPr>
          <a:xfrm>
            <a:off x="1464835" y="4896225"/>
            <a:ext cx="762260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verage German spot price Q2-2023:  92.3 €/MWh</a:t>
            </a:r>
          </a:p>
        </p:txBody>
      </p:sp>
      <p:sp>
        <p:nvSpPr>
          <p:cNvPr id="164" name="Tekstfelt 163">
            <a:extLst>
              <a:ext uri="{FF2B5EF4-FFF2-40B4-BE49-F238E27FC236}">
                <a16:creationId xmlns:a16="http://schemas.microsoft.com/office/drawing/2014/main" id="{FAFA4F81-4F02-2D29-3FC4-D43BADB3EBEE}"/>
              </a:ext>
            </a:extLst>
          </p:cNvPr>
          <p:cNvSpPr txBox="1"/>
          <p:nvPr/>
        </p:nvSpPr>
        <p:spPr>
          <a:xfrm>
            <a:off x="4122710" y="1159547"/>
            <a:ext cx="5588389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The market’s estimate of the average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German spot price for Q2-2023</a:t>
            </a:r>
          </a:p>
        </p:txBody>
      </p:sp>
      <p:sp>
        <p:nvSpPr>
          <p:cNvPr id="118" name="Freeform 26">
            <a:extLst>
              <a:ext uri="{FF2B5EF4-FFF2-40B4-BE49-F238E27FC236}">
                <a16:creationId xmlns:a16="http://schemas.microsoft.com/office/drawing/2014/main" id="{DC343E0A-57BA-D83D-F38B-A861363B6810}"/>
              </a:ext>
            </a:extLst>
          </p:cNvPr>
          <p:cNvSpPr>
            <a:spLocks/>
          </p:cNvSpPr>
          <p:nvPr/>
        </p:nvSpPr>
        <p:spPr bwMode="auto">
          <a:xfrm>
            <a:off x="752475" y="954375"/>
            <a:ext cx="8975725" cy="3603625"/>
          </a:xfrm>
          <a:custGeom>
            <a:avLst/>
            <a:gdLst>
              <a:gd name="T0" fmla="*/ 45 w 5654"/>
              <a:gd name="T1" fmla="*/ 71 h 2270"/>
              <a:gd name="T2" fmla="*/ 143 w 5654"/>
              <a:gd name="T3" fmla="*/ 62 h 2270"/>
              <a:gd name="T4" fmla="*/ 232 w 5654"/>
              <a:gd name="T5" fmla="*/ 150 h 2270"/>
              <a:gd name="T6" fmla="*/ 330 w 5654"/>
              <a:gd name="T7" fmla="*/ 300 h 2270"/>
              <a:gd name="T8" fmla="*/ 419 w 5654"/>
              <a:gd name="T9" fmla="*/ 177 h 2270"/>
              <a:gd name="T10" fmla="*/ 517 w 5654"/>
              <a:gd name="T11" fmla="*/ 415 h 2270"/>
              <a:gd name="T12" fmla="*/ 607 w 5654"/>
              <a:gd name="T13" fmla="*/ 397 h 2270"/>
              <a:gd name="T14" fmla="*/ 705 w 5654"/>
              <a:gd name="T15" fmla="*/ 265 h 2270"/>
              <a:gd name="T16" fmla="*/ 794 w 5654"/>
              <a:gd name="T17" fmla="*/ 530 h 2270"/>
              <a:gd name="T18" fmla="*/ 892 w 5654"/>
              <a:gd name="T19" fmla="*/ 495 h 2270"/>
              <a:gd name="T20" fmla="*/ 981 w 5654"/>
              <a:gd name="T21" fmla="*/ 671 h 2270"/>
              <a:gd name="T22" fmla="*/ 1079 w 5654"/>
              <a:gd name="T23" fmla="*/ 715 h 2270"/>
              <a:gd name="T24" fmla="*/ 1168 w 5654"/>
              <a:gd name="T25" fmla="*/ 866 h 2270"/>
              <a:gd name="T26" fmla="*/ 1266 w 5654"/>
              <a:gd name="T27" fmla="*/ 618 h 2270"/>
              <a:gd name="T28" fmla="*/ 1356 w 5654"/>
              <a:gd name="T29" fmla="*/ 768 h 2270"/>
              <a:gd name="T30" fmla="*/ 1454 w 5654"/>
              <a:gd name="T31" fmla="*/ 645 h 2270"/>
              <a:gd name="T32" fmla="*/ 1543 w 5654"/>
              <a:gd name="T33" fmla="*/ 601 h 2270"/>
              <a:gd name="T34" fmla="*/ 1641 w 5654"/>
              <a:gd name="T35" fmla="*/ 539 h 2270"/>
              <a:gd name="T36" fmla="*/ 1730 w 5654"/>
              <a:gd name="T37" fmla="*/ 486 h 2270"/>
              <a:gd name="T38" fmla="*/ 1828 w 5654"/>
              <a:gd name="T39" fmla="*/ 406 h 2270"/>
              <a:gd name="T40" fmla="*/ 1918 w 5654"/>
              <a:gd name="T41" fmla="*/ 433 h 2270"/>
              <a:gd name="T42" fmla="*/ 2007 w 5654"/>
              <a:gd name="T43" fmla="*/ 203 h 2270"/>
              <a:gd name="T44" fmla="*/ 2105 w 5654"/>
              <a:gd name="T45" fmla="*/ 336 h 2270"/>
              <a:gd name="T46" fmla="*/ 2194 w 5654"/>
              <a:gd name="T47" fmla="*/ 477 h 2270"/>
              <a:gd name="T48" fmla="*/ 2292 w 5654"/>
              <a:gd name="T49" fmla="*/ 680 h 2270"/>
              <a:gd name="T50" fmla="*/ 2381 w 5654"/>
              <a:gd name="T51" fmla="*/ 998 h 2270"/>
              <a:gd name="T52" fmla="*/ 2479 w 5654"/>
              <a:gd name="T53" fmla="*/ 1148 h 2270"/>
              <a:gd name="T54" fmla="*/ 2569 w 5654"/>
              <a:gd name="T55" fmla="*/ 1343 h 2270"/>
              <a:gd name="T56" fmla="*/ 2667 w 5654"/>
              <a:gd name="T57" fmla="*/ 1440 h 2270"/>
              <a:gd name="T58" fmla="*/ 2756 w 5654"/>
              <a:gd name="T59" fmla="*/ 1643 h 2270"/>
              <a:gd name="T60" fmla="*/ 2854 w 5654"/>
              <a:gd name="T61" fmla="*/ 1608 h 2270"/>
              <a:gd name="T62" fmla="*/ 2943 w 5654"/>
              <a:gd name="T63" fmla="*/ 1661 h 2270"/>
              <a:gd name="T64" fmla="*/ 3041 w 5654"/>
              <a:gd name="T65" fmla="*/ 1652 h 2270"/>
              <a:gd name="T66" fmla="*/ 3130 w 5654"/>
              <a:gd name="T67" fmla="*/ 1811 h 2270"/>
              <a:gd name="T68" fmla="*/ 3229 w 5654"/>
              <a:gd name="T69" fmla="*/ 1829 h 2270"/>
              <a:gd name="T70" fmla="*/ 3318 w 5654"/>
              <a:gd name="T71" fmla="*/ 1890 h 2270"/>
              <a:gd name="T72" fmla="*/ 3416 w 5654"/>
              <a:gd name="T73" fmla="*/ 1899 h 2270"/>
              <a:gd name="T74" fmla="*/ 3505 w 5654"/>
              <a:gd name="T75" fmla="*/ 1855 h 2270"/>
              <a:gd name="T76" fmla="*/ 3603 w 5654"/>
              <a:gd name="T77" fmla="*/ 2023 h 2270"/>
              <a:gd name="T78" fmla="*/ 3692 w 5654"/>
              <a:gd name="T79" fmla="*/ 1988 h 2270"/>
              <a:gd name="T80" fmla="*/ 3790 w 5654"/>
              <a:gd name="T81" fmla="*/ 1899 h 2270"/>
              <a:gd name="T82" fmla="*/ 3880 w 5654"/>
              <a:gd name="T83" fmla="*/ 1926 h 2270"/>
              <a:gd name="T84" fmla="*/ 3978 w 5654"/>
              <a:gd name="T85" fmla="*/ 1943 h 2270"/>
              <a:gd name="T86" fmla="*/ 4067 w 5654"/>
              <a:gd name="T87" fmla="*/ 2014 h 2270"/>
              <a:gd name="T88" fmla="*/ 4165 w 5654"/>
              <a:gd name="T89" fmla="*/ 1988 h 2270"/>
              <a:gd name="T90" fmla="*/ 4254 w 5654"/>
              <a:gd name="T91" fmla="*/ 2023 h 2270"/>
              <a:gd name="T92" fmla="*/ 4343 w 5654"/>
              <a:gd name="T93" fmla="*/ 2014 h 2270"/>
              <a:gd name="T94" fmla="*/ 4441 w 5654"/>
              <a:gd name="T95" fmla="*/ 2041 h 2270"/>
              <a:gd name="T96" fmla="*/ 4531 w 5654"/>
              <a:gd name="T97" fmla="*/ 2041 h 2270"/>
              <a:gd name="T98" fmla="*/ 4629 w 5654"/>
              <a:gd name="T99" fmla="*/ 2023 h 2270"/>
              <a:gd name="T100" fmla="*/ 4718 w 5654"/>
              <a:gd name="T101" fmla="*/ 2111 h 2270"/>
              <a:gd name="T102" fmla="*/ 4816 w 5654"/>
              <a:gd name="T103" fmla="*/ 2164 h 2270"/>
              <a:gd name="T104" fmla="*/ 4905 w 5654"/>
              <a:gd name="T105" fmla="*/ 2182 h 2270"/>
              <a:gd name="T106" fmla="*/ 5003 w 5654"/>
              <a:gd name="T107" fmla="*/ 2147 h 2270"/>
              <a:gd name="T108" fmla="*/ 5092 w 5654"/>
              <a:gd name="T109" fmla="*/ 2041 h 2270"/>
              <a:gd name="T110" fmla="*/ 5191 w 5654"/>
              <a:gd name="T111" fmla="*/ 2191 h 2270"/>
              <a:gd name="T112" fmla="*/ 5280 w 5654"/>
              <a:gd name="T113" fmla="*/ 2208 h 2270"/>
              <a:gd name="T114" fmla="*/ 5378 w 5654"/>
              <a:gd name="T115" fmla="*/ 2208 h 2270"/>
              <a:gd name="T116" fmla="*/ 5467 w 5654"/>
              <a:gd name="T117" fmla="*/ 2182 h 2270"/>
              <a:gd name="T118" fmla="*/ 5565 w 5654"/>
              <a:gd name="T119" fmla="*/ 2226 h 2270"/>
              <a:gd name="T120" fmla="*/ 5654 w 5654"/>
              <a:gd name="T121" fmla="*/ 22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54" h="2270">
                <a:moveTo>
                  <a:pt x="0" y="106"/>
                </a:moveTo>
                <a:lnTo>
                  <a:pt x="45" y="71"/>
                </a:lnTo>
                <a:lnTo>
                  <a:pt x="98" y="0"/>
                </a:lnTo>
                <a:lnTo>
                  <a:pt x="143" y="62"/>
                </a:lnTo>
                <a:lnTo>
                  <a:pt x="187" y="159"/>
                </a:lnTo>
                <a:lnTo>
                  <a:pt x="232" y="150"/>
                </a:lnTo>
                <a:lnTo>
                  <a:pt x="285" y="203"/>
                </a:lnTo>
                <a:lnTo>
                  <a:pt x="330" y="300"/>
                </a:lnTo>
                <a:lnTo>
                  <a:pt x="375" y="274"/>
                </a:lnTo>
                <a:lnTo>
                  <a:pt x="419" y="177"/>
                </a:lnTo>
                <a:lnTo>
                  <a:pt x="473" y="344"/>
                </a:lnTo>
                <a:lnTo>
                  <a:pt x="517" y="415"/>
                </a:lnTo>
                <a:lnTo>
                  <a:pt x="562" y="397"/>
                </a:lnTo>
                <a:lnTo>
                  <a:pt x="607" y="397"/>
                </a:lnTo>
                <a:lnTo>
                  <a:pt x="660" y="344"/>
                </a:lnTo>
                <a:lnTo>
                  <a:pt x="705" y="265"/>
                </a:lnTo>
                <a:lnTo>
                  <a:pt x="749" y="495"/>
                </a:lnTo>
                <a:lnTo>
                  <a:pt x="794" y="530"/>
                </a:lnTo>
                <a:lnTo>
                  <a:pt x="838" y="450"/>
                </a:lnTo>
                <a:lnTo>
                  <a:pt x="892" y="495"/>
                </a:lnTo>
                <a:lnTo>
                  <a:pt x="937" y="512"/>
                </a:lnTo>
                <a:lnTo>
                  <a:pt x="981" y="671"/>
                </a:lnTo>
                <a:lnTo>
                  <a:pt x="1026" y="662"/>
                </a:lnTo>
                <a:lnTo>
                  <a:pt x="1079" y="715"/>
                </a:lnTo>
                <a:lnTo>
                  <a:pt x="1124" y="760"/>
                </a:lnTo>
                <a:lnTo>
                  <a:pt x="1168" y="866"/>
                </a:lnTo>
                <a:lnTo>
                  <a:pt x="1213" y="813"/>
                </a:lnTo>
                <a:lnTo>
                  <a:pt x="1266" y="618"/>
                </a:lnTo>
                <a:lnTo>
                  <a:pt x="1311" y="707"/>
                </a:lnTo>
                <a:lnTo>
                  <a:pt x="1356" y="768"/>
                </a:lnTo>
                <a:lnTo>
                  <a:pt x="1400" y="707"/>
                </a:lnTo>
                <a:lnTo>
                  <a:pt x="1454" y="645"/>
                </a:lnTo>
                <a:lnTo>
                  <a:pt x="1498" y="503"/>
                </a:lnTo>
                <a:lnTo>
                  <a:pt x="1543" y="601"/>
                </a:lnTo>
                <a:lnTo>
                  <a:pt x="1588" y="565"/>
                </a:lnTo>
                <a:lnTo>
                  <a:pt x="1641" y="539"/>
                </a:lnTo>
                <a:lnTo>
                  <a:pt x="1686" y="609"/>
                </a:lnTo>
                <a:lnTo>
                  <a:pt x="1730" y="486"/>
                </a:lnTo>
                <a:lnTo>
                  <a:pt x="1775" y="344"/>
                </a:lnTo>
                <a:lnTo>
                  <a:pt x="1828" y="406"/>
                </a:lnTo>
                <a:lnTo>
                  <a:pt x="1873" y="397"/>
                </a:lnTo>
                <a:lnTo>
                  <a:pt x="1918" y="433"/>
                </a:lnTo>
                <a:lnTo>
                  <a:pt x="1962" y="362"/>
                </a:lnTo>
                <a:lnTo>
                  <a:pt x="2007" y="203"/>
                </a:lnTo>
                <a:lnTo>
                  <a:pt x="2060" y="318"/>
                </a:lnTo>
                <a:lnTo>
                  <a:pt x="2105" y="336"/>
                </a:lnTo>
                <a:lnTo>
                  <a:pt x="2149" y="442"/>
                </a:lnTo>
                <a:lnTo>
                  <a:pt x="2194" y="477"/>
                </a:lnTo>
                <a:lnTo>
                  <a:pt x="2248" y="645"/>
                </a:lnTo>
                <a:lnTo>
                  <a:pt x="2292" y="680"/>
                </a:lnTo>
                <a:lnTo>
                  <a:pt x="2337" y="857"/>
                </a:lnTo>
                <a:lnTo>
                  <a:pt x="2381" y="998"/>
                </a:lnTo>
                <a:lnTo>
                  <a:pt x="2435" y="1007"/>
                </a:lnTo>
                <a:lnTo>
                  <a:pt x="2479" y="1148"/>
                </a:lnTo>
                <a:lnTo>
                  <a:pt x="2524" y="1237"/>
                </a:lnTo>
                <a:lnTo>
                  <a:pt x="2569" y="1343"/>
                </a:lnTo>
                <a:lnTo>
                  <a:pt x="2622" y="1422"/>
                </a:lnTo>
                <a:lnTo>
                  <a:pt x="2667" y="1440"/>
                </a:lnTo>
                <a:lnTo>
                  <a:pt x="2711" y="1440"/>
                </a:lnTo>
                <a:lnTo>
                  <a:pt x="2756" y="1643"/>
                </a:lnTo>
                <a:lnTo>
                  <a:pt x="2809" y="1608"/>
                </a:lnTo>
                <a:lnTo>
                  <a:pt x="2854" y="1608"/>
                </a:lnTo>
                <a:lnTo>
                  <a:pt x="2899" y="1776"/>
                </a:lnTo>
                <a:lnTo>
                  <a:pt x="2943" y="1661"/>
                </a:lnTo>
                <a:lnTo>
                  <a:pt x="2997" y="1687"/>
                </a:lnTo>
                <a:lnTo>
                  <a:pt x="3041" y="1652"/>
                </a:lnTo>
                <a:lnTo>
                  <a:pt x="3086" y="1731"/>
                </a:lnTo>
                <a:lnTo>
                  <a:pt x="3130" y="1811"/>
                </a:lnTo>
                <a:lnTo>
                  <a:pt x="3175" y="1793"/>
                </a:lnTo>
                <a:lnTo>
                  <a:pt x="3229" y="1829"/>
                </a:lnTo>
                <a:lnTo>
                  <a:pt x="3273" y="1979"/>
                </a:lnTo>
                <a:lnTo>
                  <a:pt x="3318" y="1890"/>
                </a:lnTo>
                <a:lnTo>
                  <a:pt x="3362" y="1873"/>
                </a:lnTo>
                <a:lnTo>
                  <a:pt x="3416" y="1899"/>
                </a:lnTo>
                <a:lnTo>
                  <a:pt x="3460" y="1829"/>
                </a:lnTo>
                <a:lnTo>
                  <a:pt x="3505" y="1855"/>
                </a:lnTo>
                <a:lnTo>
                  <a:pt x="3550" y="1988"/>
                </a:lnTo>
                <a:lnTo>
                  <a:pt x="3603" y="2023"/>
                </a:lnTo>
                <a:lnTo>
                  <a:pt x="3648" y="2014"/>
                </a:lnTo>
                <a:lnTo>
                  <a:pt x="3692" y="1988"/>
                </a:lnTo>
                <a:lnTo>
                  <a:pt x="3737" y="1970"/>
                </a:lnTo>
                <a:lnTo>
                  <a:pt x="3790" y="1899"/>
                </a:lnTo>
                <a:lnTo>
                  <a:pt x="3835" y="1873"/>
                </a:lnTo>
                <a:lnTo>
                  <a:pt x="3880" y="1926"/>
                </a:lnTo>
                <a:lnTo>
                  <a:pt x="3924" y="1917"/>
                </a:lnTo>
                <a:lnTo>
                  <a:pt x="3978" y="1943"/>
                </a:lnTo>
                <a:lnTo>
                  <a:pt x="4022" y="1988"/>
                </a:lnTo>
                <a:lnTo>
                  <a:pt x="4067" y="2014"/>
                </a:lnTo>
                <a:lnTo>
                  <a:pt x="4111" y="2023"/>
                </a:lnTo>
                <a:lnTo>
                  <a:pt x="4165" y="1988"/>
                </a:lnTo>
                <a:lnTo>
                  <a:pt x="4210" y="2032"/>
                </a:lnTo>
                <a:lnTo>
                  <a:pt x="4254" y="2023"/>
                </a:lnTo>
                <a:lnTo>
                  <a:pt x="4299" y="1988"/>
                </a:lnTo>
                <a:lnTo>
                  <a:pt x="4343" y="2014"/>
                </a:lnTo>
                <a:lnTo>
                  <a:pt x="4397" y="2049"/>
                </a:lnTo>
                <a:lnTo>
                  <a:pt x="4441" y="2041"/>
                </a:lnTo>
                <a:lnTo>
                  <a:pt x="4486" y="2067"/>
                </a:lnTo>
                <a:lnTo>
                  <a:pt x="4531" y="2041"/>
                </a:lnTo>
                <a:lnTo>
                  <a:pt x="4584" y="2041"/>
                </a:lnTo>
                <a:lnTo>
                  <a:pt x="4629" y="2023"/>
                </a:lnTo>
                <a:lnTo>
                  <a:pt x="4673" y="2094"/>
                </a:lnTo>
                <a:lnTo>
                  <a:pt x="4718" y="2111"/>
                </a:lnTo>
                <a:lnTo>
                  <a:pt x="4771" y="2120"/>
                </a:lnTo>
                <a:lnTo>
                  <a:pt x="4816" y="2164"/>
                </a:lnTo>
                <a:lnTo>
                  <a:pt x="4861" y="2208"/>
                </a:lnTo>
                <a:lnTo>
                  <a:pt x="4905" y="2182"/>
                </a:lnTo>
                <a:lnTo>
                  <a:pt x="4959" y="2191"/>
                </a:lnTo>
                <a:lnTo>
                  <a:pt x="5003" y="2147"/>
                </a:lnTo>
                <a:lnTo>
                  <a:pt x="5048" y="1996"/>
                </a:lnTo>
                <a:lnTo>
                  <a:pt x="5092" y="2041"/>
                </a:lnTo>
                <a:lnTo>
                  <a:pt x="5146" y="2155"/>
                </a:lnTo>
                <a:lnTo>
                  <a:pt x="5191" y="2191"/>
                </a:lnTo>
                <a:lnTo>
                  <a:pt x="5235" y="2182"/>
                </a:lnTo>
                <a:lnTo>
                  <a:pt x="5280" y="2208"/>
                </a:lnTo>
                <a:lnTo>
                  <a:pt x="5333" y="2270"/>
                </a:lnTo>
                <a:lnTo>
                  <a:pt x="5378" y="2208"/>
                </a:lnTo>
                <a:lnTo>
                  <a:pt x="5422" y="2244"/>
                </a:lnTo>
                <a:lnTo>
                  <a:pt x="5467" y="2182"/>
                </a:lnTo>
                <a:lnTo>
                  <a:pt x="5512" y="2235"/>
                </a:lnTo>
                <a:lnTo>
                  <a:pt x="5565" y="2226"/>
                </a:lnTo>
                <a:lnTo>
                  <a:pt x="5610" y="2208"/>
                </a:lnTo>
                <a:lnTo>
                  <a:pt x="5654" y="2217"/>
                </a:lnTo>
              </a:path>
            </a:pathLst>
          </a:custGeom>
          <a:noFill/>
          <a:ln w="762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2F99FE-6FC1-98F0-9945-2BD6B934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0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65" grpId="0" animBg="1"/>
      <p:bldP spid="164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D782C-6406-05CE-E3A5-450A6BFD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8"/>
            <a:ext cx="8420100" cy="937367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German forward prices for electricity – 5</a:t>
            </a:r>
            <a:endParaRPr lang="en-GB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D9649-0400-C486-6CA9-225DD32B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60" y="1369885"/>
            <a:ext cx="9033996" cy="369987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At the next slide, the green curve shows the market’s estimates of the average German spot price for the year 2023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</a:rPr>
              <a:t>The green curve shows the estimates made from 24 October 2022 to the end of December 2022.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E62F5-503F-324D-453E-09B5003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067B7A-25A3-E37A-B309-5FCF3F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7" name="Billede 6" descr="Et billede, der indeholder bueskydning, Bueskydning, Bue og pil, våben&#10;&#10;Automatisk genereret beskrivelse">
            <a:extLst>
              <a:ext uri="{FF2B5EF4-FFF2-40B4-BE49-F238E27FC236}">
                <a16:creationId xmlns:a16="http://schemas.microsoft.com/office/drawing/2014/main" id="{600ADCA0-B6A5-8782-EFA4-D4481EF05E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140" y="3678430"/>
            <a:ext cx="4389120" cy="29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4DD5-D75B-1327-3885-08710B0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7526956" cy="598969"/>
          </a:xfrm>
          <a:noFill/>
        </p:spPr>
        <p:txBody>
          <a:bodyPr/>
          <a:lstStyle/>
          <a:p>
            <a:r>
              <a:rPr lang="en-GB" sz="2500" dirty="0"/>
              <a:t>German forward prices for the year 2023</a:t>
            </a:r>
          </a:p>
        </p:txBody>
      </p:sp>
      <p:grpSp>
        <p:nvGrpSpPr>
          <p:cNvPr id="139" name="Gruppe 138">
            <a:extLst>
              <a:ext uri="{FF2B5EF4-FFF2-40B4-BE49-F238E27FC236}">
                <a16:creationId xmlns:a16="http://schemas.microsoft.com/office/drawing/2014/main" id="{F41486E1-BB5B-166A-05BC-032A44FDAEA7}"/>
              </a:ext>
            </a:extLst>
          </p:cNvPr>
          <p:cNvGrpSpPr/>
          <p:nvPr/>
        </p:nvGrpSpPr>
        <p:grpSpPr>
          <a:xfrm>
            <a:off x="30807" y="525301"/>
            <a:ext cx="1260280" cy="5719731"/>
            <a:chOff x="30807" y="525301"/>
            <a:chExt cx="1260280" cy="5719731"/>
          </a:xfrm>
        </p:grpSpPr>
        <p:sp>
          <p:nvSpPr>
            <p:cNvPr id="71" name="Rectangle 30">
              <a:extLst>
                <a:ext uri="{FF2B5EF4-FFF2-40B4-BE49-F238E27FC236}">
                  <a16:creationId xmlns:a16="http://schemas.microsoft.com/office/drawing/2014/main" id="{A3E9C6B2-1F50-5BEF-2CA1-03053C033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06" y="5937255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B29122-D56A-E836-4324-950DE183F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62" y="5434017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7" name="Rectangle 34">
              <a:extLst>
                <a:ext uri="{FF2B5EF4-FFF2-40B4-BE49-F238E27FC236}">
                  <a16:creationId xmlns:a16="http://schemas.microsoft.com/office/drawing/2014/main" id="{151AE264-9B8A-979A-A828-E5DB9BC9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62" y="4929192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9" name="Rectangle 36">
              <a:extLst>
                <a:ext uri="{FF2B5EF4-FFF2-40B4-BE49-F238E27FC236}">
                  <a16:creationId xmlns:a16="http://schemas.microsoft.com/office/drawing/2014/main" id="{7BCABCE7-CED6-2E50-B5AC-957AA27D6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442436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120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1" name="Rectangle 38">
              <a:extLst>
                <a:ext uri="{FF2B5EF4-FFF2-40B4-BE49-F238E27FC236}">
                  <a16:creationId xmlns:a16="http://schemas.microsoft.com/office/drawing/2014/main" id="{5D855A34-62A8-FFE4-4979-55CF58BC4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391954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160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3" name="Rectangle 40">
              <a:extLst>
                <a:ext uri="{FF2B5EF4-FFF2-40B4-BE49-F238E27FC236}">
                  <a16:creationId xmlns:a16="http://schemas.microsoft.com/office/drawing/2014/main" id="{A6EE3368-DD21-4F88-432D-828760CEA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3429005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1874C0BA-DBA6-435B-194C-9DAFD258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292576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240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7" name="Rectangle 44">
              <a:extLst>
                <a:ext uri="{FF2B5EF4-FFF2-40B4-BE49-F238E27FC236}">
                  <a16:creationId xmlns:a16="http://schemas.microsoft.com/office/drawing/2014/main" id="{1845AFCA-513A-8EEB-64D7-F6B78ACD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242094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280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9" name="Rectangle 46">
              <a:extLst>
                <a:ext uri="{FF2B5EF4-FFF2-40B4-BE49-F238E27FC236}">
                  <a16:creationId xmlns:a16="http://schemas.microsoft.com/office/drawing/2014/main" id="{CD0E1F3E-1283-9FF1-546A-50C7DDF1A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191611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320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91" name="Rectangle 48">
              <a:extLst>
                <a:ext uri="{FF2B5EF4-FFF2-40B4-BE49-F238E27FC236}">
                  <a16:creationId xmlns:a16="http://schemas.microsoft.com/office/drawing/2014/main" id="{9C2277AD-F925-10E4-789A-3F5393A4C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141129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360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93" name="Rectangle 50">
              <a:extLst>
                <a:ext uri="{FF2B5EF4-FFF2-40B4-BE49-F238E27FC236}">
                  <a16:creationId xmlns:a16="http://schemas.microsoft.com/office/drawing/2014/main" id="{E378CFCF-7B92-60F3-327E-3E4FC6727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1" y="90646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1" name="Tekstfelt 120">
              <a:extLst>
                <a:ext uri="{FF2B5EF4-FFF2-40B4-BE49-F238E27FC236}">
                  <a16:creationId xmlns:a16="http://schemas.microsoft.com/office/drawing/2014/main" id="{F9AFB619-38EA-D589-617B-AB4868D9A911}"/>
                </a:ext>
              </a:extLst>
            </p:cNvPr>
            <p:cNvSpPr txBox="1"/>
            <p:nvPr/>
          </p:nvSpPr>
          <p:spPr>
            <a:xfrm>
              <a:off x="30807" y="525301"/>
              <a:ext cx="1260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€/MWh</a:t>
              </a:r>
            </a:p>
          </p:txBody>
        </p:sp>
      </p:grpSp>
      <p:grpSp>
        <p:nvGrpSpPr>
          <p:cNvPr id="127" name="Gruppe 126">
            <a:extLst>
              <a:ext uri="{FF2B5EF4-FFF2-40B4-BE49-F238E27FC236}">
                <a16:creationId xmlns:a16="http://schemas.microsoft.com/office/drawing/2014/main" id="{4081CAD7-B3A3-806B-65F4-AAC0F2DEBE39}"/>
              </a:ext>
            </a:extLst>
          </p:cNvPr>
          <p:cNvGrpSpPr/>
          <p:nvPr/>
        </p:nvGrpSpPr>
        <p:grpSpPr>
          <a:xfrm>
            <a:off x="766762" y="1058557"/>
            <a:ext cx="9055101" cy="5792038"/>
            <a:chOff x="766762" y="1058557"/>
            <a:chExt cx="9055101" cy="5792038"/>
          </a:xfrm>
        </p:grpSpPr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38D9EF60-8536-1A1D-07CA-430EEB2FA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583882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48ED63B6-DF05-C8E7-D091-1DECC7D89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5586413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id="{929C667D-D062-308E-EA72-E1FF4D85A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533400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id="{7EEC21C4-827A-6EDD-F8B2-D9CF7C34D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508317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Line 10">
              <a:extLst>
                <a:ext uri="{FF2B5EF4-FFF2-40B4-BE49-F238E27FC236}">
                  <a16:creationId xmlns:a16="http://schemas.microsoft.com/office/drawing/2014/main" id="{0689292E-43F9-4C42-61A7-3B243B77C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4830763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61F7C9A2-A60E-58BE-E607-E98BF5093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457835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A36C6130-CD9F-6F35-AB04-31BA79084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4325938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40FF2B2F-5A3A-31B6-B3DA-9DEFACEE7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407352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61A7F84A-3823-2180-70ED-D1C4A5C33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383540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6D001324-64D8-84C5-E415-83F33B885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3582988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9C361B18-88E0-F484-60C2-3E96AED1A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333057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9162698C-5114-8E07-AB7F-6342EC853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3078163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047E1976-CFCC-D006-866D-73076DD21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282575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030EA0CE-BDF9-A7F8-3BDF-5B97D1DF9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257492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3B8DBA86-F4A0-4D21-D26A-BC78BE729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2322513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DE7C994D-2942-3938-266D-D5C2CE7BF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207010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34818B7D-6206-2DDA-5AD3-3DB067BBC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1817688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Line 23">
              <a:extLst>
                <a:ext uri="{FF2B5EF4-FFF2-40B4-BE49-F238E27FC236}">
                  <a16:creationId xmlns:a16="http://schemas.microsoft.com/office/drawing/2014/main" id="{DDA89AFB-D7F7-FC05-E0EA-F09CF53FC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1565275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Line 24">
              <a:extLst>
                <a:ext uri="{FF2B5EF4-FFF2-40B4-BE49-F238E27FC236}">
                  <a16:creationId xmlns:a16="http://schemas.microsoft.com/office/drawing/2014/main" id="{16061CE2-6353-DA19-FED0-A0B6E0D47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1312863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FE0BE45E-2BA7-4692-2BF1-01A4334B3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1060450"/>
              <a:ext cx="905510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Line 26">
              <a:extLst>
                <a:ext uri="{FF2B5EF4-FFF2-40B4-BE49-F238E27FC236}">
                  <a16:creationId xmlns:a16="http://schemas.microsoft.com/office/drawing/2014/main" id="{C8A57056-F095-FCEF-8894-98EE42B89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" y="6091238"/>
              <a:ext cx="90551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Line 25">
              <a:extLst>
                <a:ext uri="{FF2B5EF4-FFF2-40B4-BE49-F238E27FC236}">
                  <a16:creationId xmlns:a16="http://schemas.microsoft.com/office/drawing/2014/main" id="{AE229D2A-086C-4A44-1EFB-02E5080EDC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307335" y="3572606"/>
              <a:ext cx="50248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0" name="Line 25">
              <a:extLst>
                <a:ext uri="{FF2B5EF4-FFF2-40B4-BE49-F238E27FC236}">
                  <a16:creationId xmlns:a16="http://schemas.microsoft.com/office/drawing/2014/main" id="{B0665546-E9BF-0EB4-5C24-FFA7AB3F1A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-1744589" y="3571007"/>
              <a:ext cx="50248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22" name="Lige forbindelse 121">
              <a:extLst>
                <a:ext uri="{FF2B5EF4-FFF2-40B4-BE49-F238E27FC236}">
                  <a16:creationId xmlns:a16="http://schemas.microsoft.com/office/drawing/2014/main" id="{A2F265AD-B3EE-4B94-1765-947582DDF5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9049" y="6089520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Lige forbindelse 122">
              <a:extLst>
                <a:ext uri="{FF2B5EF4-FFF2-40B4-BE49-F238E27FC236}">
                  <a16:creationId xmlns:a16="http://schemas.microsoft.com/office/drawing/2014/main" id="{EC7B3CCB-1F48-02F3-074A-601339933C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42436" y="6089520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Tekstfelt 123">
              <a:extLst>
                <a:ext uri="{FF2B5EF4-FFF2-40B4-BE49-F238E27FC236}">
                  <a16:creationId xmlns:a16="http://schemas.microsoft.com/office/drawing/2014/main" id="{60721981-1698-BF65-2EF2-2450012FD86D}"/>
                </a:ext>
              </a:extLst>
            </p:cNvPr>
            <p:cNvSpPr txBox="1"/>
            <p:nvPr/>
          </p:nvSpPr>
          <p:spPr>
            <a:xfrm>
              <a:off x="3016160" y="6128965"/>
              <a:ext cx="2481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November 2022</a:t>
              </a:r>
            </a:p>
          </p:txBody>
        </p:sp>
        <p:sp>
          <p:nvSpPr>
            <p:cNvPr id="125" name="Tekstfelt 124">
              <a:extLst>
                <a:ext uri="{FF2B5EF4-FFF2-40B4-BE49-F238E27FC236}">
                  <a16:creationId xmlns:a16="http://schemas.microsoft.com/office/drawing/2014/main" id="{3C3F991C-C6D3-53C3-3F62-D7804BEC7ACB}"/>
                </a:ext>
              </a:extLst>
            </p:cNvPr>
            <p:cNvSpPr txBox="1"/>
            <p:nvPr/>
          </p:nvSpPr>
          <p:spPr>
            <a:xfrm>
              <a:off x="6874910" y="6128965"/>
              <a:ext cx="2456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December 2022</a:t>
              </a:r>
            </a:p>
          </p:txBody>
        </p:sp>
        <p:sp>
          <p:nvSpPr>
            <p:cNvPr id="126" name="Tekstfelt 125">
              <a:extLst>
                <a:ext uri="{FF2B5EF4-FFF2-40B4-BE49-F238E27FC236}">
                  <a16:creationId xmlns:a16="http://schemas.microsoft.com/office/drawing/2014/main" id="{A8FFF5C0-177F-D088-03B6-F4920B5210A0}"/>
                </a:ext>
              </a:extLst>
            </p:cNvPr>
            <p:cNvSpPr txBox="1"/>
            <p:nvPr/>
          </p:nvSpPr>
          <p:spPr>
            <a:xfrm>
              <a:off x="4237290" y="6450485"/>
              <a:ext cx="2866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Trading days 2022</a:t>
              </a:r>
            </a:p>
          </p:txBody>
        </p:sp>
      </p:grpSp>
      <p:sp>
        <p:nvSpPr>
          <p:cNvPr id="128" name="Freeform 27">
            <a:extLst>
              <a:ext uri="{FF2B5EF4-FFF2-40B4-BE49-F238E27FC236}">
                <a16:creationId xmlns:a16="http://schemas.microsoft.com/office/drawing/2014/main" id="{B1737BF4-ED3E-F9E0-DF63-704EA965C550}"/>
              </a:ext>
            </a:extLst>
          </p:cNvPr>
          <p:cNvSpPr>
            <a:spLocks/>
          </p:cNvSpPr>
          <p:nvPr/>
        </p:nvSpPr>
        <p:spPr bwMode="auto">
          <a:xfrm>
            <a:off x="850900" y="1019175"/>
            <a:ext cx="8870951" cy="2058988"/>
          </a:xfrm>
          <a:custGeom>
            <a:avLst/>
            <a:gdLst>
              <a:gd name="T0" fmla="*/ 0 w 5588"/>
              <a:gd name="T1" fmla="*/ 265 h 1297"/>
              <a:gd name="T2" fmla="*/ 116 w 5588"/>
              <a:gd name="T3" fmla="*/ 229 h 1297"/>
              <a:gd name="T4" fmla="*/ 241 w 5588"/>
              <a:gd name="T5" fmla="*/ 229 h 1297"/>
              <a:gd name="T6" fmla="*/ 366 w 5588"/>
              <a:gd name="T7" fmla="*/ 123 h 1297"/>
              <a:gd name="T8" fmla="*/ 482 w 5588"/>
              <a:gd name="T9" fmla="*/ 0 h 1297"/>
              <a:gd name="T10" fmla="*/ 607 w 5588"/>
              <a:gd name="T11" fmla="*/ 238 h 1297"/>
              <a:gd name="T12" fmla="*/ 723 w 5588"/>
              <a:gd name="T13" fmla="*/ 282 h 1297"/>
              <a:gd name="T14" fmla="*/ 848 w 5588"/>
              <a:gd name="T15" fmla="*/ 212 h 1297"/>
              <a:gd name="T16" fmla="*/ 973 w 5588"/>
              <a:gd name="T17" fmla="*/ 221 h 1297"/>
              <a:gd name="T18" fmla="*/ 1089 w 5588"/>
              <a:gd name="T19" fmla="*/ 291 h 1297"/>
              <a:gd name="T20" fmla="*/ 1214 w 5588"/>
              <a:gd name="T21" fmla="*/ 468 h 1297"/>
              <a:gd name="T22" fmla="*/ 1330 w 5588"/>
              <a:gd name="T23" fmla="*/ 538 h 1297"/>
              <a:gd name="T24" fmla="*/ 1455 w 5588"/>
              <a:gd name="T25" fmla="*/ 600 h 1297"/>
              <a:gd name="T26" fmla="*/ 1580 w 5588"/>
              <a:gd name="T27" fmla="*/ 644 h 1297"/>
              <a:gd name="T28" fmla="*/ 1696 w 5588"/>
              <a:gd name="T29" fmla="*/ 803 h 1297"/>
              <a:gd name="T30" fmla="*/ 1821 w 5588"/>
              <a:gd name="T31" fmla="*/ 803 h 1297"/>
              <a:gd name="T32" fmla="*/ 1937 w 5588"/>
              <a:gd name="T33" fmla="*/ 574 h 1297"/>
              <a:gd name="T34" fmla="*/ 2062 w 5588"/>
              <a:gd name="T35" fmla="*/ 653 h 1297"/>
              <a:gd name="T36" fmla="*/ 2187 w 5588"/>
              <a:gd name="T37" fmla="*/ 697 h 1297"/>
              <a:gd name="T38" fmla="*/ 2303 w 5588"/>
              <a:gd name="T39" fmla="*/ 671 h 1297"/>
              <a:gd name="T40" fmla="*/ 2428 w 5588"/>
              <a:gd name="T41" fmla="*/ 591 h 1297"/>
              <a:gd name="T42" fmla="*/ 2544 w 5588"/>
              <a:gd name="T43" fmla="*/ 459 h 1297"/>
              <a:gd name="T44" fmla="*/ 2669 w 5588"/>
              <a:gd name="T45" fmla="*/ 450 h 1297"/>
              <a:gd name="T46" fmla="*/ 2794 w 5588"/>
              <a:gd name="T47" fmla="*/ 485 h 1297"/>
              <a:gd name="T48" fmla="*/ 2910 w 5588"/>
              <a:gd name="T49" fmla="*/ 459 h 1297"/>
              <a:gd name="T50" fmla="*/ 3035 w 5588"/>
              <a:gd name="T51" fmla="*/ 512 h 1297"/>
              <a:gd name="T52" fmla="*/ 3151 w 5588"/>
              <a:gd name="T53" fmla="*/ 388 h 1297"/>
              <a:gd name="T54" fmla="*/ 3276 w 5588"/>
              <a:gd name="T55" fmla="*/ 256 h 1297"/>
              <a:gd name="T56" fmla="*/ 3401 w 5588"/>
              <a:gd name="T57" fmla="*/ 309 h 1297"/>
              <a:gd name="T58" fmla="*/ 3517 w 5588"/>
              <a:gd name="T59" fmla="*/ 265 h 1297"/>
              <a:gd name="T60" fmla="*/ 3642 w 5588"/>
              <a:gd name="T61" fmla="*/ 335 h 1297"/>
              <a:gd name="T62" fmla="*/ 3767 w 5588"/>
              <a:gd name="T63" fmla="*/ 265 h 1297"/>
              <a:gd name="T64" fmla="*/ 3883 w 5588"/>
              <a:gd name="T65" fmla="*/ 70 h 1297"/>
              <a:gd name="T66" fmla="*/ 4008 w 5588"/>
              <a:gd name="T67" fmla="*/ 238 h 1297"/>
              <a:gd name="T68" fmla="*/ 4124 w 5588"/>
              <a:gd name="T69" fmla="*/ 247 h 1297"/>
              <a:gd name="T70" fmla="*/ 4249 w 5588"/>
              <a:gd name="T71" fmla="*/ 415 h 1297"/>
              <a:gd name="T72" fmla="*/ 4374 w 5588"/>
              <a:gd name="T73" fmla="*/ 459 h 1297"/>
              <a:gd name="T74" fmla="*/ 4490 w 5588"/>
              <a:gd name="T75" fmla="*/ 618 h 1297"/>
              <a:gd name="T76" fmla="*/ 4615 w 5588"/>
              <a:gd name="T77" fmla="*/ 618 h 1297"/>
              <a:gd name="T78" fmla="*/ 4731 w 5588"/>
              <a:gd name="T79" fmla="*/ 812 h 1297"/>
              <a:gd name="T80" fmla="*/ 4856 w 5588"/>
              <a:gd name="T81" fmla="*/ 891 h 1297"/>
              <a:gd name="T82" fmla="*/ 4981 w 5588"/>
              <a:gd name="T83" fmla="*/ 918 h 1297"/>
              <a:gd name="T84" fmla="*/ 5097 w 5588"/>
              <a:gd name="T85" fmla="*/ 1068 h 1297"/>
              <a:gd name="T86" fmla="*/ 5222 w 5588"/>
              <a:gd name="T87" fmla="*/ 1174 h 1297"/>
              <a:gd name="T88" fmla="*/ 5338 w 5588"/>
              <a:gd name="T89" fmla="*/ 1253 h 1297"/>
              <a:gd name="T90" fmla="*/ 5463 w 5588"/>
              <a:gd name="T91" fmla="*/ 1253 h 1297"/>
              <a:gd name="T92" fmla="*/ 5588 w 5588"/>
              <a:gd name="T93" fmla="*/ 1297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88" h="1297">
                <a:moveTo>
                  <a:pt x="0" y="265"/>
                </a:moveTo>
                <a:lnTo>
                  <a:pt x="116" y="229"/>
                </a:lnTo>
                <a:lnTo>
                  <a:pt x="241" y="229"/>
                </a:lnTo>
                <a:lnTo>
                  <a:pt x="366" y="123"/>
                </a:lnTo>
                <a:lnTo>
                  <a:pt x="482" y="0"/>
                </a:lnTo>
                <a:lnTo>
                  <a:pt x="607" y="238"/>
                </a:lnTo>
                <a:lnTo>
                  <a:pt x="723" y="282"/>
                </a:lnTo>
                <a:lnTo>
                  <a:pt x="848" y="212"/>
                </a:lnTo>
                <a:lnTo>
                  <a:pt x="973" y="221"/>
                </a:lnTo>
                <a:lnTo>
                  <a:pt x="1089" y="291"/>
                </a:lnTo>
                <a:lnTo>
                  <a:pt x="1214" y="468"/>
                </a:lnTo>
                <a:lnTo>
                  <a:pt x="1330" y="538"/>
                </a:lnTo>
                <a:lnTo>
                  <a:pt x="1455" y="600"/>
                </a:lnTo>
                <a:lnTo>
                  <a:pt x="1580" y="644"/>
                </a:lnTo>
                <a:lnTo>
                  <a:pt x="1696" y="803"/>
                </a:lnTo>
                <a:lnTo>
                  <a:pt x="1821" y="803"/>
                </a:lnTo>
                <a:lnTo>
                  <a:pt x="1937" y="574"/>
                </a:lnTo>
                <a:lnTo>
                  <a:pt x="2062" y="653"/>
                </a:lnTo>
                <a:lnTo>
                  <a:pt x="2187" y="697"/>
                </a:lnTo>
                <a:lnTo>
                  <a:pt x="2303" y="671"/>
                </a:lnTo>
                <a:lnTo>
                  <a:pt x="2428" y="591"/>
                </a:lnTo>
                <a:lnTo>
                  <a:pt x="2544" y="459"/>
                </a:lnTo>
                <a:lnTo>
                  <a:pt x="2669" y="450"/>
                </a:lnTo>
                <a:lnTo>
                  <a:pt x="2794" y="485"/>
                </a:lnTo>
                <a:lnTo>
                  <a:pt x="2910" y="459"/>
                </a:lnTo>
                <a:lnTo>
                  <a:pt x="3035" y="512"/>
                </a:lnTo>
                <a:lnTo>
                  <a:pt x="3151" y="388"/>
                </a:lnTo>
                <a:lnTo>
                  <a:pt x="3276" y="256"/>
                </a:lnTo>
                <a:lnTo>
                  <a:pt x="3401" y="309"/>
                </a:lnTo>
                <a:lnTo>
                  <a:pt x="3517" y="265"/>
                </a:lnTo>
                <a:lnTo>
                  <a:pt x="3642" y="335"/>
                </a:lnTo>
                <a:lnTo>
                  <a:pt x="3767" y="265"/>
                </a:lnTo>
                <a:lnTo>
                  <a:pt x="3883" y="70"/>
                </a:lnTo>
                <a:lnTo>
                  <a:pt x="4008" y="238"/>
                </a:lnTo>
                <a:lnTo>
                  <a:pt x="4124" y="247"/>
                </a:lnTo>
                <a:lnTo>
                  <a:pt x="4249" y="415"/>
                </a:lnTo>
                <a:lnTo>
                  <a:pt x="4374" y="459"/>
                </a:lnTo>
                <a:lnTo>
                  <a:pt x="4490" y="618"/>
                </a:lnTo>
                <a:lnTo>
                  <a:pt x="4615" y="618"/>
                </a:lnTo>
                <a:lnTo>
                  <a:pt x="4731" y="812"/>
                </a:lnTo>
                <a:lnTo>
                  <a:pt x="4856" y="891"/>
                </a:lnTo>
                <a:lnTo>
                  <a:pt x="4981" y="918"/>
                </a:lnTo>
                <a:lnTo>
                  <a:pt x="5097" y="1068"/>
                </a:lnTo>
                <a:lnTo>
                  <a:pt x="5222" y="1174"/>
                </a:lnTo>
                <a:lnTo>
                  <a:pt x="5338" y="1253"/>
                </a:lnTo>
                <a:lnTo>
                  <a:pt x="5463" y="1253"/>
                </a:lnTo>
                <a:lnTo>
                  <a:pt x="5588" y="1297"/>
                </a:lnTo>
              </a:path>
            </a:pathLst>
          </a:custGeom>
          <a:noFill/>
          <a:ln w="71438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9" name="Freeform 28">
            <a:extLst>
              <a:ext uri="{FF2B5EF4-FFF2-40B4-BE49-F238E27FC236}">
                <a16:creationId xmlns:a16="http://schemas.microsoft.com/office/drawing/2014/main" id="{086CF340-E2D1-90B5-8AF9-A0B62BF3F1B3}"/>
              </a:ext>
            </a:extLst>
          </p:cNvPr>
          <p:cNvSpPr>
            <a:spLocks/>
          </p:cNvSpPr>
          <p:nvPr/>
        </p:nvSpPr>
        <p:spPr bwMode="auto">
          <a:xfrm>
            <a:off x="850900" y="4886325"/>
            <a:ext cx="8870951" cy="0"/>
          </a:xfrm>
          <a:custGeom>
            <a:avLst/>
            <a:gdLst>
              <a:gd name="T0" fmla="*/ 0 w 5588"/>
              <a:gd name="T1" fmla="*/ 116 w 5588"/>
              <a:gd name="T2" fmla="*/ 241 w 5588"/>
              <a:gd name="T3" fmla="*/ 366 w 5588"/>
              <a:gd name="T4" fmla="*/ 482 w 5588"/>
              <a:gd name="T5" fmla="*/ 607 w 5588"/>
              <a:gd name="T6" fmla="*/ 723 w 5588"/>
              <a:gd name="T7" fmla="*/ 848 w 5588"/>
              <a:gd name="T8" fmla="*/ 973 w 5588"/>
              <a:gd name="T9" fmla="*/ 1089 w 5588"/>
              <a:gd name="T10" fmla="*/ 1214 w 5588"/>
              <a:gd name="T11" fmla="*/ 1330 w 5588"/>
              <a:gd name="T12" fmla="*/ 1455 w 5588"/>
              <a:gd name="T13" fmla="*/ 1580 w 5588"/>
              <a:gd name="T14" fmla="*/ 1696 w 5588"/>
              <a:gd name="T15" fmla="*/ 1821 w 5588"/>
              <a:gd name="T16" fmla="*/ 1937 w 5588"/>
              <a:gd name="T17" fmla="*/ 2062 w 5588"/>
              <a:gd name="T18" fmla="*/ 2187 w 5588"/>
              <a:gd name="T19" fmla="*/ 2303 w 5588"/>
              <a:gd name="T20" fmla="*/ 2428 w 5588"/>
              <a:gd name="T21" fmla="*/ 2544 w 5588"/>
              <a:gd name="T22" fmla="*/ 2669 w 5588"/>
              <a:gd name="T23" fmla="*/ 2794 w 5588"/>
              <a:gd name="T24" fmla="*/ 2910 w 5588"/>
              <a:gd name="T25" fmla="*/ 3035 w 5588"/>
              <a:gd name="T26" fmla="*/ 3151 w 5588"/>
              <a:gd name="T27" fmla="*/ 3276 w 5588"/>
              <a:gd name="T28" fmla="*/ 3401 w 5588"/>
              <a:gd name="T29" fmla="*/ 3517 w 5588"/>
              <a:gd name="T30" fmla="*/ 3642 w 5588"/>
              <a:gd name="T31" fmla="*/ 3767 w 5588"/>
              <a:gd name="T32" fmla="*/ 3883 w 5588"/>
              <a:gd name="T33" fmla="*/ 4008 w 5588"/>
              <a:gd name="T34" fmla="*/ 4124 w 5588"/>
              <a:gd name="T35" fmla="*/ 4249 w 5588"/>
              <a:gd name="T36" fmla="*/ 4374 w 5588"/>
              <a:gd name="T37" fmla="*/ 4490 w 5588"/>
              <a:gd name="T38" fmla="*/ 4615 w 5588"/>
              <a:gd name="T39" fmla="*/ 4731 w 5588"/>
              <a:gd name="T40" fmla="*/ 4856 w 5588"/>
              <a:gd name="T41" fmla="*/ 4981 w 5588"/>
              <a:gd name="T42" fmla="*/ 5097 w 5588"/>
              <a:gd name="T43" fmla="*/ 5222 w 5588"/>
              <a:gd name="T44" fmla="*/ 5338 w 5588"/>
              <a:gd name="T45" fmla="*/ 5463 w 5588"/>
              <a:gd name="T46" fmla="*/ 5588 w 55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</a:cxnLst>
            <a:rect l="0" t="0" r="r" b="b"/>
            <a:pathLst>
              <a:path w="5588">
                <a:moveTo>
                  <a:pt x="0" y="0"/>
                </a:moveTo>
                <a:lnTo>
                  <a:pt x="116" y="0"/>
                </a:lnTo>
                <a:lnTo>
                  <a:pt x="241" y="0"/>
                </a:lnTo>
                <a:lnTo>
                  <a:pt x="366" y="0"/>
                </a:lnTo>
                <a:lnTo>
                  <a:pt x="482" y="0"/>
                </a:lnTo>
                <a:lnTo>
                  <a:pt x="607" y="0"/>
                </a:lnTo>
                <a:lnTo>
                  <a:pt x="723" y="0"/>
                </a:lnTo>
                <a:lnTo>
                  <a:pt x="848" y="0"/>
                </a:lnTo>
                <a:lnTo>
                  <a:pt x="973" y="0"/>
                </a:lnTo>
                <a:lnTo>
                  <a:pt x="1089" y="0"/>
                </a:lnTo>
                <a:lnTo>
                  <a:pt x="1214" y="0"/>
                </a:lnTo>
                <a:lnTo>
                  <a:pt x="1330" y="0"/>
                </a:lnTo>
                <a:lnTo>
                  <a:pt x="1455" y="0"/>
                </a:lnTo>
                <a:lnTo>
                  <a:pt x="1580" y="0"/>
                </a:lnTo>
                <a:lnTo>
                  <a:pt x="1696" y="0"/>
                </a:lnTo>
                <a:lnTo>
                  <a:pt x="1821" y="0"/>
                </a:lnTo>
                <a:lnTo>
                  <a:pt x="1937" y="0"/>
                </a:lnTo>
                <a:lnTo>
                  <a:pt x="2062" y="0"/>
                </a:lnTo>
                <a:lnTo>
                  <a:pt x="2187" y="0"/>
                </a:lnTo>
                <a:lnTo>
                  <a:pt x="2303" y="0"/>
                </a:lnTo>
                <a:lnTo>
                  <a:pt x="2428" y="0"/>
                </a:lnTo>
                <a:lnTo>
                  <a:pt x="2544" y="0"/>
                </a:lnTo>
                <a:lnTo>
                  <a:pt x="2669" y="0"/>
                </a:lnTo>
                <a:lnTo>
                  <a:pt x="2794" y="0"/>
                </a:lnTo>
                <a:lnTo>
                  <a:pt x="2910" y="0"/>
                </a:lnTo>
                <a:lnTo>
                  <a:pt x="3035" y="0"/>
                </a:lnTo>
                <a:lnTo>
                  <a:pt x="3151" y="0"/>
                </a:lnTo>
                <a:lnTo>
                  <a:pt x="3276" y="0"/>
                </a:lnTo>
                <a:lnTo>
                  <a:pt x="3401" y="0"/>
                </a:lnTo>
                <a:lnTo>
                  <a:pt x="3517" y="0"/>
                </a:lnTo>
                <a:lnTo>
                  <a:pt x="3642" y="0"/>
                </a:lnTo>
                <a:lnTo>
                  <a:pt x="3767" y="0"/>
                </a:lnTo>
                <a:lnTo>
                  <a:pt x="3883" y="0"/>
                </a:lnTo>
                <a:lnTo>
                  <a:pt x="4008" y="0"/>
                </a:lnTo>
                <a:lnTo>
                  <a:pt x="4124" y="0"/>
                </a:lnTo>
                <a:lnTo>
                  <a:pt x="4249" y="0"/>
                </a:lnTo>
                <a:lnTo>
                  <a:pt x="4374" y="0"/>
                </a:lnTo>
                <a:lnTo>
                  <a:pt x="4490" y="0"/>
                </a:lnTo>
                <a:lnTo>
                  <a:pt x="4615" y="0"/>
                </a:lnTo>
                <a:lnTo>
                  <a:pt x="4731" y="0"/>
                </a:lnTo>
                <a:lnTo>
                  <a:pt x="4856" y="0"/>
                </a:lnTo>
                <a:lnTo>
                  <a:pt x="4981" y="0"/>
                </a:lnTo>
                <a:lnTo>
                  <a:pt x="5097" y="0"/>
                </a:lnTo>
                <a:lnTo>
                  <a:pt x="5222" y="0"/>
                </a:lnTo>
                <a:lnTo>
                  <a:pt x="5338" y="0"/>
                </a:lnTo>
                <a:lnTo>
                  <a:pt x="5463" y="0"/>
                </a:lnTo>
                <a:lnTo>
                  <a:pt x="5588" y="0"/>
                </a:lnTo>
              </a:path>
            </a:pathLst>
          </a:custGeom>
          <a:noFill/>
          <a:ln w="7143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0" name="Tekstfelt 139">
            <a:extLst>
              <a:ext uri="{FF2B5EF4-FFF2-40B4-BE49-F238E27FC236}">
                <a16:creationId xmlns:a16="http://schemas.microsoft.com/office/drawing/2014/main" id="{875CF552-34B2-86E6-21F5-8D29C2760479}"/>
              </a:ext>
            </a:extLst>
          </p:cNvPr>
          <p:cNvSpPr txBox="1"/>
          <p:nvPr/>
        </p:nvSpPr>
        <p:spPr>
          <a:xfrm>
            <a:off x="2081031" y="2440542"/>
            <a:ext cx="55883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The market’s estimate of the average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German spot price for 2023</a:t>
            </a:r>
          </a:p>
        </p:txBody>
      </p:sp>
      <p:sp>
        <p:nvSpPr>
          <p:cNvPr id="141" name="Tekstfelt 140">
            <a:extLst>
              <a:ext uri="{FF2B5EF4-FFF2-40B4-BE49-F238E27FC236}">
                <a16:creationId xmlns:a16="http://schemas.microsoft.com/office/drawing/2014/main" id="{4A33DA9E-4A41-B485-1363-234ADCF1B8B6}"/>
              </a:ext>
            </a:extLst>
          </p:cNvPr>
          <p:cNvSpPr txBox="1"/>
          <p:nvPr/>
        </p:nvSpPr>
        <p:spPr>
          <a:xfrm>
            <a:off x="1771010" y="4973225"/>
            <a:ext cx="701025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verage German spot price 2023:  95.2 €/MWh</a:t>
            </a:r>
          </a:p>
        </p:txBody>
      </p:sp>
      <p:sp>
        <p:nvSpPr>
          <p:cNvPr id="142" name="Pladsholder til dato 141">
            <a:extLst>
              <a:ext uri="{FF2B5EF4-FFF2-40B4-BE49-F238E27FC236}">
                <a16:creationId xmlns:a16="http://schemas.microsoft.com/office/drawing/2014/main" id="{FAB76E99-1CB3-C430-200E-3D3FA290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143" name="Pladsholder til slidenummer 142">
            <a:extLst>
              <a:ext uri="{FF2B5EF4-FFF2-40B4-BE49-F238E27FC236}">
                <a16:creationId xmlns:a16="http://schemas.microsoft.com/office/drawing/2014/main" id="{9AD11F89-E166-97C2-6B14-8484A885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6BC521-79E0-C5BE-7669-FDB6F1723CB6}"/>
              </a:ext>
            </a:extLst>
          </p:cNvPr>
          <p:cNvSpPr/>
          <p:nvPr/>
        </p:nvSpPr>
        <p:spPr bwMode="auto">
          <a:xfrm>
            <a:off x="39737" y="6562562"/>
            <a:ext cx="128423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6" name="Tekstfelt 165">
            <a:extLst>
              <a:ext uri="{FF2B5EF4-FFF2-40B4-BE49-F238E27FC236}">
                <a16:creationId xmlns:a16="http://schemas.microsoft.com/office/drawing/2014/main" id="{899CFE0B-1684-3BD8-2EF8-C5AF5E1CA859}"/>
              </a:ext>
            </a:extLst>
          </p:cNvPr>
          <p:cNvSpPr txBox="1"/>
          <p:nvPr/>
        </p:nvSpPr>
        <p:spPr>
          <a:xfrm>
            <a:off x="110651" y="6565591"/>
            <a:ext cx="2362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Sources: EEX and Nord Pool</a:t>
            </a:r>
          </a:p>
        </p:txBody>
      </p:sp>
    </p:spTree>
    <p:extLst>
      <p:ext uri="{BB962C8B-B14F-4D97-AF65-F5344CB8AC3E}">
        <p14:creationId xmlns:p14="http://schemas.microsoft.com/office/powerpoint/2010/main" val="2172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40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EEE6499-980F-BCD8-3AD3-41B8DF2F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088" y="4880217"/>
            <a:ext cx="3753802" cy="19069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D782C-6406-05CE-E3A5-450A6BFD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8"/>
            <a:ext cx="9906000" cy="937367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German forward prices for electricity for the years 2024 and 2025</a:t>
            </a:r>
            <a:endParaRPr lang="en-GB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D9649-0400-C486-6CA9-225DD32B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03" y="973871"/>
            <a:ext cx="9515260" cy="50900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The two following slides further illustrate the futures market’s price volatility.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For each slide, the green curve shows the market’s estimates of the average German spot price for the year 2024 and 2025, respectively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The green curve shows the estimates made from 24 October 2022 to 14 July 2023.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The lesson: if you enter into a fix-price contract for one of the years 2024 or 2025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Then the contract’s fixed price will vary wildly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Dependent upon </a:t>
            </a:r>
            <a:r>
              <a:rPr lang="en-GB" u="sng" dirty="0">
                <a:solidFill>
                  <a:srgbClr val="000000"/>
                </a:solidFill>
              </a:rPr>
              <a:t>when</a:t>
            </a:r>
            <a:r>
              <a:rPr lang="en-GB" dirty="0">
                <a:solidFill>
                  <a:srgbClr val="000000"/>
                </a:solidFill>
              </a:rPr>
              <a:t> you enter into the contract.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E62F5-503F-324D-453E-09B5003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067B7A-25A3-E37A-B309-5FCF3F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4DD5-D75B-1327-3885-08710B0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43" y="6351"/>
            <a:ext cx="8832935" cy="598969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/>
              <a:t>German forward prices for the year 2024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DF1BA7-D4E5-9BFE-CA89-9FFA67FF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6BC521-79E0-C5BE-7669-FDB6F1723CB6}"/>
              </a:ext>
            </a:extLst>
          </p:cNvPr>
          <p:cNvSpPr/>
          <p:nvPr/>
        </p:nvSpPr>
        <p:spPr bwMode="auto">
          <a:xfrm>
            <a:off x="39737" y="6562562"/>
            <a:ext cx="120315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6" name="Tekstfelt 165">
            <a:extLst>
              <a:ext uri="{FF2B5EF4-FFF2-40B4-BE49-F238E27FC236}">
                <a16:creationId xmlns:a16="http://schemas.microsoft.com/office/drawing/2014/main" id="{899CFE0B-1684-3BD8-2EF8-C5AF5E1CA859}"/>
              </a:ext>
            </a:extLst>
          </p:cNvPr>
          <p:cNvSpPr txBox="1"/>
          <p:nvPr/>
        </p:nvSpPr>
        <p:spPr>
          <a:xfrm>
            <a:off x="110651" y="6565591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Source: EEX</a:t>
            </a:r>
          </a:p>
        </p:txBody>
      </p:sp>
      <p:grpSp>
        <p:nvGrpSpPr>
          <p:cNvPr id="159" name="Gruppe 158">
            <a:extLst>
              <a:ext uri="{FF2B5EF4-FFF2-40B4-BE49-F238E27FC236}">
                <a16:creationId xmlns:a16="http://schemas.microsoft.com/office/drawing/2014/main" id="{B6BA49E4-B111-FD5F-565F-FD424083BE06}"/>
              </a:ext>
            </a:extLst>
          </p:cNvPr>
          <p:cNvGrpSpPr/>
          <p:nvPr/>
        </p:nvGrpSpPr>
        <p:grpSpPr>
          <a:xfrm>
            <a:off x="30807" y="361673"/>
            <a:ext cx="1260280" cy="5804170"/>
            <a:chOff x="30807" y="496426"/>
            <a:chExt cx="1260280" cy="5804170"/>
          </a:xfrm>
        </p:grpSpPr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FC74DB1D-E845-9077-E36F-03689A8BC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71" y="5992819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547C66ED-F985-3928-E5F2-7BA57EC58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28" y="5649919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53A43CD-D560-3997-7AB5-CE9FA5FD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28" y="5308607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5C604F8F-0B09-E7E0-377B-6A3AA6AB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28" y="4979994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D787FA3B-5067-E89C-25AC-983D5A5A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28" y="4638682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1" name="Rectangle 30">
              <a:extLst>
                <a:ext uri="{FF2B5EF4-FFF2-40B4-BE49-F238E27FC236}">
                  <a16:creationId xmlns:a16="http://schemas.microsoft.com/office/drawing/2014/main" id="{2CD84113-1B5D-D599-CD02-871F3A888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429578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E3334E98-E5B0-4C5E-CEAE-2A7882FE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395446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120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1024F8EF-8E05-0FFE-FAF4-79B841CB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361156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140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3D5510D0-8D0C-0935-1E78-26358631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326866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160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7" name="Rectangle 34">
              <a:extLst>
                <a:ext uri="{FF2B5EF4-FFF2-40B4-BE49-F238E27FC236}">
                  <a16:creationId xmlns:a16="http://schemas.microsoft.com/office/drawing/2014/main" id="{9B4E1974-8202-F79B-9431-2A9AA9D56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292735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180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8" name="Rectangle 35">
              <a:extLst>
                <a:ext uri="{FF2B5EF4-FFF2-40B4-BE49-F238E27FC236}">
                  <a16:creationId xmlns:a16="http://schemas.microsoft.com/office/drawing/2014/main" id="{B4AC25D9-72A1-6375-8FA0-20A50273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2584457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79" name="Rectangle 36">
              <a:extLst>
                <a:ext uri="{FF2B5EF4-FFF2-40B4-BE49-F238E27FC236}">
                  <a16:creationId xmlns:a16="http://schemas.microsoft.com/office/drawing/2014/main" id="{8D02B5CB-7B8C-1FAC-F59E-4C265B2EC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225743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220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0" name="Rectangle 37">
              <a:extLst>
                <a:ext uri="{FF2B5EF4-FFF2-40B4-BE49-F238E27FC236}">
                  <a16:creationId xmlns:a16="http://schemas.microsoft.com/office/drawing/2014/main" id="{B79CF120-B182-41C2-5CD7-B2F42CD2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1914532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240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1" name="Rectangle 38">
              <a:extLst>
                <a:ext uri="{FF2B5EF4-FFF2-40B4-BE49-F238E27FC236}">
                  <a16:creationId xmlns:a16="http://schemas.microsoft.com/office/drawing/2014/main" id="{C852EA9F-A615-ECEA-F38F-090216271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157321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260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2" name="Rectangle 39">
              <a:extLst>
                <a:ext uri="{FF2B5EF4-FFF2-40B4-BE49-F238E27FC236}">
                  <a16:creationId xmlns:a16="http://schemas.microsoft.com/office/drawing/2014/main" id="{E7FE4B11-C0F4-671D-AA2B-F55A52815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123031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280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3" name="Rectangle 40">
              <a:extLst>
                <a:ext uri="{FF2B5EF4-FFF2-40B4-BE49-F238E27FC236}">
                  <a16:creationId xmlns:a16="http://schemas.microsoft.com/office/drawing/2014/main" id="{5A1AE808-A777-B183-7AC3-E6BB386B6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6" y="887419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300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8" name="Tekstfelt 157">
              <a:extLst>
                <a:ext uri="{FF2B5EF4-FFF2-40B4-BE49-F238E27FC236}">
                  <a16:creationId xmlns:a16="http://schemas.microsoft.com/office/drawing/2014/main" id="{2D8E748C-E17D-D4A3-268D-C8368A7BCCAC}"/>
                </a:ext>
              </a:extLst>
            </p:cNvPr>
            <p:cNvSpPr txBox="1"/>
            <p:nvPr/>
          </p:nvSpPr>
          <p:spPr>
            <a:xfrm>
              <a:off x="30807" y="496426"/>
              <a:ext cx="1260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€/MWh</a:t>
              </a:r>
            </a:p>
          </p:txBody>
        </p:sp>
      </p:grpSp>
      <p:grpSp>
        <p:nvGrpSpPr>
          <p:cNvPr id="182" name="Gruppe 181">
            <a:extLst>
              <a:ext uri="{FF2B5EF4-FFF2-40B4-BE49-F238E27FC236}">
                <a16:creationId xmlns:a16="http://schemas.microsoft.com/office/drawing/2014/main" id="{38B951AA-CD6A-7682-092D-394F344FFD8E}"/>
              </a:ext>
            </a:extLst>
          </p:cNvPr>
          <p:cNvGrpSpPr/>
          <p:nvPr/>
        </p:nvGrpSpPr>
        <p:grpSpPr>
          <a:xfrm>
            <a:off x="825645" y="906647"/>
            <a:ext cx="8922394" cy="5897313"/>
            <a:chOff x="825645" y="906647"/>
            <a:chExt cx="8922394" cy="5897313"/>
          </a:xfrm>
        </p:grpSpPr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434DFA99-5400-B08F-726E-412D1556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566756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6E924650-ECA2-F221-957C-C47CC04D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5326248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id="{9452C09E-D1BC-EA78-8FF8-80ED9365F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997635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id="{AC7A02D7-A3A7-7D78-37C6-EDAF91E20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656323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Line 10">
              <a:extLst>
                <a:ext uri="{FF2B5EF4-FFF2-40B4-BE49-F238E27FC236}">
                  <a16:creationId xmlns:a16="http://schemas.microsoft.com/office/drawing/2014/main" id="{F1B53825-59D4-5059-41A9-FE3591876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4313423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1C488EB0-4E28-DFB8-3E16-5CF8B0416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97211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28C712CB-D3A7-18FB-2AE8-1D05EE5FE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62921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240F3C8B-41CF-251B-13DC-D22E662A3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328631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52E1BCCD-0325-E45E-5550-2920FA3BA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944998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66CCCF7E-774C-C432-6502-40747679D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602098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E2ED459E-4D8B-A13B-13D8-E3E70D038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2275073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53C62764-037E-DD70-526C-8467B5F92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1932173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6257D7A2-88DC-D0D9-3771-F29014FB1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159086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EBEF82D2-F57D-AC99-B36A-DDCEC9605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1247960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AEB8194F-FEFF-572B-87B8-69E02AB63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8" y="906648"/>
              <a:ext cx="8920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Tekstfelt 159">
              <a:extLst>
                <a:ext uri="{FF2B5EF4-FFF2-40B4-BE49-F238E27FC236}">
                  <a16:creationId xmlns:a16="http://schemas.microsoft.com/office/drawing/2014/main" id="{45BE19A8-2196-C78A-E254-7DE3B955C673}"/>
                </a:ext>
              </a:extLst>
            </p:cNvPr>
            <p:cNvSpPr txBox="1"/>
            <p:nvPr/>
          </p:nvSpPr>
          <p:spPr>
            <a:xfrm>
              <a:off x="3357136" y="6403850"/>
              <a:ext cx="3720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Trading days 2022-2023</a:t>
              </a:r>
            </a:p>
          </p:txBody>
        </p:sp>
        <p:sp>
          <p:nvSpPr>
            <p:cNvPr id="161" name="Tekstfelt 160">
              <a:extLst>
                <a:ext uri="{FF2B5EF4-FFF2-40B4-BE49-F238E27FC236}">
                  <a16:creationId xmlns:a16="http://schemas.microsoft.com/office/drawing/2014/main" id="{1F7041C6-9810-70CA-14F5-F85A4E06E03D}"/>
                </a:ext>
              </a:extLst>
            </p:cNvPr>
            <p:cNvSpPr txBox="1"/>
            <p:nvPr/>
          </p:nvSpPr>
          <p:spPr>
            <a:xfrm>
              <a:off x="1292381" y="6044119"/>
              <a:ext cx="744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Nov</a:t>
              </a:r>
            </a:p>
          </p:txBody>
        </p:sp>
        <p:sp>
          <p:nvSpPr>
            <p:cNvPr id="162" name="Tekstfelt 161">
              <a:extLst>
                <a:ext uri="{FF2B5EF4-FFF2-40B4-BE49-F238E27FC236}">
                  <a16:creationId xmlns:a16="http://schemas.microsoft.com/office/drawing/2014/main" id="{709CF4CF-5231-A0B9-26F3-9EB658710D47}"/>
                </a:ext>
              </a:extLst>
            </p:cNvPr>
            <p:cNvSpPr txBox="1"/>
            <p:nvPr/>
          </p:nvSpPr>
          <p:spPr>
            <a:xfrm>
              <a:off x="2339919" y="6044119"/>
              <a:ext cx="718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Dec</a:t>
              </a:r>
            </a:p>
          </p:txBody>
        </p:sp>
        <p:sp>
          <p:nvSpPr>
            <p:cNvPr id="163" name="Tekstfelt 162">
              <a:extLst>
                <a:ext uri="{FF2B5EF4-FFF2-40B4-BE49-F238E27FC236}">
                  <a16:creationId xmlns:a16="http://schemas.microsoft.com/office/drawing/2014/main" id="{52F56D91-E0F3-5401-5FED-7A5B6934388D}"/>
                </a:ext>
              </a:extLst>
            </p:cNvPr>
            <p:cNvSpPr txBox="1"/>
            <p:nvPr/>
          </p:nvSpPr>
          <p:spPr>
            <a:xfrm>
              <a:off x="3413230" y="6044119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Jan</a:t>
              </a:r>
            </a:p>
          </p:txBody>
        </p:sp>
        <p:sp>
          <p:nvSpPr>
            <p:cNvPr id="164" name="Tekstfelt 163">
              <a:extLst>
                <a:ext uri="{FF2B5EF4-FFF2-40B4-BE49-F238E27FC236}">
                  <a16:creationId xmlns:a16="http://schemas.microsoft.com/office/drawing/2014/main" id="{34F70020-2479-6280-D491-55B0D93DCD42}"/>
                </a:ext>
              </a:extLst>
            </p:cNvPr>
            <p:cNvSpPr txBox="1"/>
            <p:nvPr/>
          </p:nvSpPr>
          <p:spPr>
            <a:xfrm>
              <a:off x="4402968" y="6044119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Feb</a:t>
              </a:r>
            </a:p>
          </p:txBody>
        </p:sp>
        <p:sp>
          <p:nvSpPr>
            <p:cNvPr id="165" name="Tekstfelt 164">
              <a:extLst>
                <a:ext uri="{FF2B5EF4-FFF2-40B4-BE49-F238E27FC236}">
                  <a16:creationId xmlns:a16="http://schemas.microsoft.com/office/drawing/2014/main" id="{34FBC238-087F-7618-3BAA-0A0C6A6C7A59}"/>
                </a:ext>
              </a:extLst>
            </p:cNvPr>
            <p:cNvSpPr txBox="1"/>
            <p:nvPr/>
          </p:nvSpPr>
          <p:spPr>
            <a:xfrm>
              <a:off x="5421924" y="6044119"/>
              <a:ext cx="728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Mar</a:t>
              </a:r>
            </a:p>
          </p:txBody>
        </p:sp>
        <p:sp>
          <p:nvSpPr>
            <p:cNvPr id="167" name="Tekstfelt 166">
              <a:extLst>
                <a:ext uri="{FF2B5EF4-FFF2-40B4-BE49-F238E27FC236}">
                  <a16:creationId xmlns:a16="http://schemas.microsoft.com/office/drawing/2014/main" id="{4F318DC9-225D-0537-F6A7-FBB7D02FDE70}"/>
                </a:ext>
              </a:extLst>
            </p:cNvPr>
            <p:cNvSpPr txBox="1"/>
            <p:nvPr/>
          </p:nvSpPr>
          <p:spPr>
            <a:xfrm>
              <a:off x="6385513" y="6044119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Apr</a:t>
              </a:r>
            </a:p>
          </p:txBody>
        </p:sp>
        <p:sp>
          <p:nvSpPr>
            <p:cNvPr id="168" name="Tekstfelt 167">
              <a:extLst>
                <a:ext uri="{FF2B5EF4-FFF2-40B4-BE49-F238E27FC236}">
                  <a16:creationId xmlns:a16="http://schemas.microsoft.com/office/drawing/2014/main" id="{83E4908A-74B5-08FE-FA6F-8BBC9CBA05D2}"/>
                </a:ext>
              </a:extLst>
            </p:cNvPr>
            <p:cNvSpPr txBox="1"/>
            <p:nvPr/>
          </p:nvSpPr>
          <p:spPr>
            <a:xfrm>
              <a:off x="7313963" y="6044119"/>
              <a:ext cx="766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May</a:t>
              </a:r>
            </a:p>
          </p:txBody>
        </p:sp>
        <p:sp>
          <p:nvSpPr>
            <p:cNvPr id="169" name="Tekstfelt 168">
              <a:extLst>
                <a:ext uri="{FF2B5EF4-FFF2-40B4-BE49-F238E27FC236}">
                  <a16:creationId xmlns:a16="http://schemas.microsoft.com/office/drawing/2014/main" id="{D7436992-3242-C310-6E50-FD13DAD9FA94}"/>
                </a:ext>
              </a:extLst>
            </p:cNvPr>
            <p:cNvSpPr txBox="1"/>
            <p:nvPr/>
          </p:nvSpPr>
          <p:spPr>
            <a:xfrm>
              <a:off x="8411705" y="6044119"/>
              <a:ext cx="6928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Jun</a:t>
              </a:r>
            </a:p>
          </p:txBody>
        </p:sp>
        <p:grpSp>
          <p:nvGrpSpPr>
            <p:cNvPr id="179" name="Gruppe 178">
              <a:extLst>
                <a:ext uri="{FF2B5EF4-FFF2-40B4-BE49-F238E27FC236}">
                  <a16:creationId xmlns:a16="http://schemas.microsoft.com/office/drawing/2014/main" id="{A8229A36-2BA3-514F-488D-A113A2096AE4}"/>
                </a:ext>
              </a:extLst>
            </p:cNvPr>
            <p:cNvGrpSpPr/>
            <p:nvPr/>
          </p:nvGrpSpPr>
          <p:grpSpPr>
            <a:xfrm>
              <a:off x="827088" y="6009383"/>
              <a:ext cx="8920162" cy="132229"/>
              <a:chOff x="827088" y="6009383"/>
              <a:chExt cx="8920162" cy="132229"/>
            </a:xfrm>
          </p:grpSpPr>
          <p:sp>
            <p:nvSpPr>
              <p:cNvPr id="60" name="Line 21">
                <a:extLst>
                  <a:ext uri="{FF2B5EF4-FFF2-40B4-BE49-F238E27FC236}">
                    <a16:creationId xmlns:a16="http://schemas.microsoft.com/office/drawing/2014/main" id="{8EFE5884-7692-A711-F8A6-9FC4D460F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088" y="6010460"/>
                <a:ext cx="89201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170" name="Lige forbindelse 169">
                <a:extLst>
                  <a:ext uri="{FF2B5EF4-FFF2-40B4-BE49-F238E27FC236}">
                    <a16:creationId xmlns:a16="http://schemas.microsoft.com/office/drawing/2014/main" id="{DBF2FB7C-130A-EC62-D488-FED3A7BB0A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9700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Lige forbindelse 170">
                <a:extLst>
                  <a:ext uri="{FF2B5EF4-FFF2-40B4-BE49-F238E27FC236}">
                    <a16:creationId xmlns:a16="http://schemas.microsoft.com/office/drawing/2014/main" id="{B3BB81E5-5A97-2C39-1F9E-5E833F06DE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03800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Lige forbindelse 171">
                <a:extLst>
                  <a:ext uri="{FF2B5EF4-FFF2-40B4-BE49-F238E27FC236}">
                    <a16:creationId xmlns:a16="http://schemas.microsoft.com/office/drawing/2014/main" id="{3665045B-3392-79FA-58B7-4605F2A6C4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15038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Lige forbindelse 172">
                <a:extLst>
                  <a:ext uri="{FF2B5EF4-FFF2-40B4-BE49-F238E27FC236}">
                    <a16:creationId xmlns:a16="http://schemas.microsoft.com/office/drawing/2014/main" id="{B0666339-3F3F-F300-D8B7-C9C336D330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70725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Lige forbindelse 173">
                <a:extLst>
                  <a:ext uri="{FF2B5EF4-FFF2-40B4-BE49-F238E27FC236}">
                    <a16:creationId xmlns:a16="http://schemas.microsoft.com/office/drawing/2014/main" id="{3B447B65-D66C-48EC-9114-42993E314D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53388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Lige forbindelse 174">
                <a:extLst>
                  <a:ext uri="{FF2B5EF4-FFF2-40B4-BE49-F238E27FC236}">
                    <a16:creationId xmlns:a16="http://schemas.microsoft.com/office/drawing/2014/main" id="{8E26301D-E539-6897-ED59-33485A179D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1718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Lige forbindelse 175">
                <a:extLst>
                  <a:ext uri="{FF2B5EF4-FFF2-40B4-BE49-F238E27FC236}">
                    <a16:creationId xmlns:a16="http://schemas.microsoft.com/office/drawing/2014/main" id="{A099E8D4-2C24-D9CF-1CCA-A23F86080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66906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Lige forbindelse 176">
                <a:extLst>
                  <a:ext uri="{FF2B5EF4-FFF2-40B4-BE49-F238E27FC236}">
                    <a16:creationId xmlns:a16="http://schemas.microsoft.com/office/drawing/2014/main" id="{617DDEC7-41FB-58E0-7B43-A8DA480C38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25769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Lige forbindelse 177">
                <a:extLst>
                  <a:ext uri="{FF2B5EF4-FFF2-40B4-BE49-F238E27FC236}">
                    <a16:creationId xmlns:a16="http://schemas.microsoft.com/office/drawing/2014/main" id="{6A8E9D72-6E51-B8FF-3172-DC9DD6DC2B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95742" y="6009383"/>
                <a:ext cx="0" cy="1322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0" name="Line 25">
              <a:extLst>
                <a:ext uri="{FF2B5EF4-FFF2-40B4-BE49-F238E27FC236}">
                  <a16:creationId xmlns:a16="http://schemas.microsoft.com/office/drawing/2014/main" id="{7ACA21AE-97DD-BF1B-3BC6-E7E2AE0CC6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196989" y="3456908"/>
              <a:ext cx="5101311" cy="7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1" name="Line 25">
              <a:extLst>
                <a:ext uri="{FF2B5EF4-FFF2-40B4-BE49-F238E27FC236}">
                  <a16:creationId xmlns:a16="http://schemas.microsoft.com/office/drawing/2014/main" id="{AB1FD848-15DC-B2BC-0AA3-5EC6CF86B0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-1724616" y="3457237"/>
              <a:ext cx="5101311" cy="7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84" name="Tekstfelt 183">
            <a:extLst>
              <a:ext uri="{FF2B5EF4-FFF2-40B4-BE49-F238E27FC236}">
                <a16:creationId xmlns:a16="http://schemas.microsoft.com/office/drawing/2014/main" id="{646DDD5B-1E6C-D595-1713-E317FC51489C}"/>
              </a:ext>
            </a:extLst>
          </p:cNvPr>
          <p:cNvSpPr txBox="1"/>
          <p:nvPr/>
        </p:nvSpPr>
        <p:spPr>
          <a:xfrm>
            <a:off x="2974566" y="1083077"/>
            <a:ext cx="55883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The market’s estimate of the average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German spot price for 2024</a:t>
            </a:r>
          </a:p>
        </p:txBody>
      </p:sp>
      <p:sp>
        <p:nvSpPr>
          <p:cNvPr id="183" name="Freeform 22">
            <a:extLst>
              <a:ext uri="{FF2B5EF4-FFF2-40B4-BE49-F238E27FC236}">
                <a16:creationId xmlns:a16="http://schemas.microsoft.com/office/drawing/2014/main" id="{438E1118-0C07-0D58-1562-8271437B8CE1}"/>
              </a:ext>
            </a:extLst>
          </p:cNvPr>
          <p:cNvSpPr>
            <a:spLocks/>
          </p:cNvSpPr>
          <p:nvPr/>
        </p:nvSpPr>
        <p:spPr bwMode="auto">
          <a:xfrm>
            <a:off x="841375" y="1062223"/>
            <a:ext cx="8878887" cy="2938463"/>
          </a:xfrm>
          <a:custGeom>
            <a:avLst/>
            <a:gdLst>
              <a:gd name="T0" fmla="*/ 62 w 5593"/>
              <a:gd name="T1" fmla="*/ 449 h 1851"/>
              <a:gd name="T2" fmla="*/ 158 w 5593"/>
              <a:gd name="T3" fmla="*/ 378 h 1851"/>
              <a:gd name="T4" fmla="*/ 246 w 5593"/>
              <a:gd name="T5" fmla="*/ 360 h 1851"/>
              <a:gd name="T6" fmla="*/ 333 w 5593"/>
              <a:gd name="T7" fmla="*/ 539 h 1851"/>
              <a:gd name="T8" fmla="*/ 430 w 5593"/>
              <a:gd name="T9" fmla="*/ 575 h 1851"/>
              <a:gd name="T10" fmla="*/ 517 w 5593"/>
              <a:gd name="T11" fmla="*/ 503 h 1851"/>
              <a:gd name="T12" fmla="*/ 614 w 5593"/>
              <a:gd name="T13" fmla="*/ 548 h 1851"/>
              <a:gd name="T14" fmla="*/ 701 w 5593"/>
              <a:gd name="T15" fmla="*/ 440 h 1851"/>
              <a:gd name="T16" fmla="*/ 789 w 5593"/>
              <a:gd name="T17" fmla="*/ 423 h 1851"/>
              <a:gd name="T18" fmla="*/ 886 w 5593"/>
              <a:gd name="T19" fmla="*/ 207 h 1851"/>
              <a:gd name="T20" fmla="*/ 973 w 5593"/>
              <a:gd name="T21" fmla="*/ 0 h 1851"/>
              <a:gd name="T22" fmla="*/ 1070 w 5593"/>
              <a:gd name="T23" fmla="*/ 126 h 1851"/>
              <a:gd name="T24" fmla="*/ 1157 w 5593"/>
              <a:gd name="T25" fmla="*/ 333 h 1851"/>
              <a:gd name="T26" fmla="*/ 1245 w 5593"/>
              <a:gd name="T27" fmla="*/ 566 h 1851"/>
              <a:gd name="T28" fmla="*/ 1341 w 5593"/>
              <a:gd name="T29" fmla="*/ 638 h 1851"/>
              <a:gd name="T30" fmla="*/ 1429 w 5593"/>
              <a:gd name="T31" fmla="*/ 665 h 1851"/>
              <a:gd name="T32" fmla="*/ 1525 w 5593"/>
              <a:gd name="T33" fmla="*/ 827 h 1851"/>
              <a:gd name="T34" fmla="*/ 1613 w 5593"/>
              <a:gd name="T35" fmla="*/ 1033 h 1851"/>
              <a:gd name="T36" fmla="*/ 1701 w 5593"/>
              <a:gd name="T37" fmla="*/ 1033 h 1851"/>
              <a:gd name="T38" fmla="*/ 1797 w 5593"/>
              <a:gd name="T39" fmla="*/ 1464 h 1851"/>
              <a:gd name="T40" fmla="*/ 1885 w 5593"/>
              <a:gd name="T41" fmla="*/ 1186 h 1851"/>
              <a:gd name="T42" fmla="*/ 1973 w 5593"/>
              <a:gd name="T43" fmla="*/ 1330 h 1851"/>
              <a:gd name="T44" fmla="*/ 2069 w 5593"/>
              <a:gd name="T45" fmla="*/ 1339 h 1851"/>
              <a:gd name="T46" fmla="*/ 2157 w 5593"/>
              <a:gd name="T47" fmla="*/ 1123 h 1851"/>
              <a:gd name="T48" fmla="*/ 2253 w 5593"/>
              <a:gd name="T49" fmla="*/ 1249 h 1851"/>
              <a:gd name="T50" fmla="*/ 2341 w 5593"/>
              <a:gd name="T51" fmla="*/ 1366 h 1851"/>
              <a:gd name="T52" fmla="*/ 2428 w 5593"/>
              <a:gd name="T53" fmla="*/ 1401 h 1851"/>
              <a:gd name="T54" fmla="*/ 2525 w 5593"/>
              <a:gd name="T55" fmla="*/ 1410 h 1851"/>
              <a:gd name="T56" fmla="*/ 2612 w 5593"/>
              <a:gd name="T57" fmla="*/ 1473 h 1851"/>
              <a:gd name="T58" fmla="*/ 2709 w 5593"/>
              <a:gd name="T59" fmla="*/ 1500 h 1851"/>
              <a:gd name="T60" fmla="*/ 2797 w 5593"/>
              <a:gd name="T61" fmla="*/ 1635 h 1851"/>
              <a:gd name="T62" fmla="*/ 2884 w 5593"/>
              <a:gd name="T63" fmla="*/ 1626 h 1851"/>
              <a:gd name="T64" fmla="*/ 2981 w 5593"/>
              <a:gd name="T65" fmla="*/ 1491 h 1851"/>
              <a:gd name="T66" fmla="*/ 3068 w 5593"/>
              <a:gd name="T67" fmla="*/ 1662 h 1851"/>
              <a:gd name="T68" fmla="*/ 3165 w 5593"/>
              <a:gd name="T69" fmla="*/ 1635 h 1851"/>
              <a:gd name="T70" fmla="*/ 3252 w 5593"/>
              <a:gd name="T71" fmla="*/ 1680 h 1851"/>
              <a:gd name="T72" fmla="*/ 3340 w 5593"/>
              <a:gd name="T73" fmla="*/ 1626 h 1851"/>
              <a:gd name="T74" fmla="*/ 3436 w 5593"/>
              <a:gd name="T75" fmla="*/ 1366 h 1851"/>
              <a:gd name="T76" fmla="*/ 3524 w 5593"/>
              <a:gd name="T77" fmla="*/ 1554 h 1851"/>
              <a:gd name="T78" fmla="*/ 3621 w 5593"/>
              <a:gd name="T79" fmla="*/ 1491 h 1851"/>
              <a:gd name="T80" fmla="*/ 3708 w 5593"/>
              <a:gd name="T81" fmla="*/ 1500 h 1851"/>
              <a:gd name="T82" fmla="*/ 3796 w 5593"/>
              <a:gd name="T83" fmla="*/ 1563 h 1851"/>
              <a:gd name="T84" fmla="*/ 3892 w 5593"/>
              <a:gd name="T85" fmla="*/ 1590 h 1851"/>
              <a:gd name="T86" fmla="*/ 3980 w 5593"/>
              <a:gd name="T87" fmla="*/ 1536 h 1851"/>
              <a:gd name="T88" fmla="*/ 4076 w 5593"/>
              <a:gd name="T89" fmla="*/ 1563 h 1851"/>
              <a:gd name="T90" fmla="*/ 4164 w 5593"/>
              <a:gd name="T91" fmla="*/ 1509 h 1851"/>
              <a:gd name="T92" fmla="*/ 4252 w 5593"/>
              <a:gd name="T93" fmla="*/ 1626 h 1851"/>
              <a:gd name="T94" fmla="*/ 4348 w 5593"/>
              <a:gd name="T95" fmla="*/ 1644 h 1851"/>
              <a:gd name="T96" fmla="*/ 4436 w 5593"/>
              <a:gd name="T97" fmla="*/ 1671 h 1851"/>
              <a:gd name="T98" fmla="*/ 4532 w 5593"/>
              <a:gd name="T99" fmla="*/ 1779 h 1851"/>
              <a:gd name="T100" fmla="*/ 4620 w 5593"/>
              <a:gd name="T101" fmla="*/ 1779 h 1851"/>
              <a:gd name="T102" fmla="*/ 4707 w 5593"/>
              <a:gd name="T103" fmla="*/ 1770 h 1851"/>
              <a:gd name="T104" fmla="*/ 4804 w 5593"/>
              <a:gd name="T105" fmla="*/ 1770 h 1851"/>
              <a:gd name="T106" fmla="*/ 4892 w 5593"/>
              <a:gd name="T107" fmla="*/ 1572 h 1851"/>
              <a:gd name="T108" fmla="*/ 4979 w 5593"/>
              <a:gd name="T109" fmla="*/ 1563 h 1851"/>
              <a:gd name="T110" fmla="*/ 5076 w 5593"/>
              <a:gd name="T111" fmla="*/ 1545 h 1851"/>
              <a:gd name="T112" fmla="*/ 5163 w 5593"/>
              <a:gd name="T113" fmla="*/ 1635 h 1851"/>
              <a:gd name="T114" fmla="*/ 5260 w 5593"/>
              <a:gd name="T115" fmla="*/ 1608 h 1851"/>
              <a:gd name="T116" fmla="*/ 5347 w 5593"/>
              <a:gd name="T117" fmla="*/ 1599 h 1851"/>
              <a:gd name="T118" fmla="*/ 5435 w 5593"/>
              <a:gd name="T119" fmla="*/ 1554 h 1851"/>
              <a:gd name="T120" fmla="*/ 5531 w 5593"/>
              <a:gd name="T121" fmla="*/ 1716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93" h="1851">
                <a:moveTo>
                  <a:pt x="0" y="494"/>
                </a:moveTo>
                <a:lnTo>
                  <a:pt x="35" y="476"/>
                </a:lnTo>
                <a:lnTo>
                  <a:pt x="62" y="449"/>
                </a:lnTo>
                <a:lnTo>
                  <a:pt x="97" y="360"/>
                </a:lnTo>
                <a:lnTo>
                  <a:pt x="123" y="243"/>
                </a:lnTo>
                <a:lnTo>
                  <a:pt x="158" y="378"/>
                </a:lnTo>
                <a:lnTo>
                  <a:pt x="184" y="333"/>
                </a:lnTo>
                <a:lnTo>
                  <a:pt x="219" y="369"/>
                </a:lnTo>
                <a:lnTo>
                  <a:pt x="246" y="360"/>
                </a:lnTo>
                <a:lnTo>
                  <a:pt x="272" y="423"/>
                </a:lnTo>
                <a:lnTo>
                  <a:pt x="307" y="548"/>
                </a:lnTo>
                <a:lnTo>
                  <a:pt x="333" y="539"/>
                </a:lnTo>
                <a:lnTo>
                  <a:pt x="368" y="530"/>
                </a:lnTo>
                <a:lnTo>
                  <a:pt x="395" y="512"/>
                </a:lnTo>
                <a:lnTo>
                  <a:pt x="430" y="575"/>
                </a:lnTo>
                <a:lnTo>
                  <a:pt x="456" y="611"/>
                </a:lnTo>
                <a:lnTo>
                  <a:pt x="491" y="476"/>
                </a:lnTo>
                <a:lnTo>
                  <a:pt x="517" y="503"/>
                </a:lnTo>
                <a:lnTo>
                  <a:pt x="552" y="521"/>
                </a:lnTo>
                <a:lnTo>
                  <a:pt x="579" y="575"/>
                </a:lnTo>
                <a:lnTo>
                  <a:pt x="614" y="548"/>
                </a:lnTo>
                <a:lnTo>
                  <a:pt x="640" y="476"/>
                </a:lnTo>
                <a:lnTo>
                  <a:pt x="675" y="423"/>
                </a:lnTo>
                <a:lnTo>
                  <a:pt x="701" y="440"/>
                </a:lnTo>
                <a:lnTo>
                  <a:pt x="728" y="431"/>
                </a:lnTo>
                <a:lnTo>
                  <a:pt x="763" y="449"/>
                </a:lnTo>
                <a:lnTo>
                  <a:pt x="789" y="423"/>
                </a:lnTo>
                <a:lnTo>
                  <a:pt x="824" y="315"/>
                </a:lnTo>
                <a:lnTo>
                  <a:pt x="850" y="234"/>
                </a:lnTo>
                <a:lnTo>
                  <a:pt x="886" y="207"/>
                </a:lnTo>
                <a:lnTo>
                  <a:pt x="912" y="207"/>
                </a:lnTo>
                <a:lnTo>
                  <a:pt x="947" y="126"/>
                </a:lnTo>
                <a:lnTo>
                  <a:pt x="973" y="0"/>
                </a:lnTo>
                <a:lnTo>
                  <a:pt x="1008" y="90"/>
                </a:lnTo>
                <a:lnTo>
                  <a:pt x="1035" y="90"/>
                </a:lnTo>
                <a:lnTo>
                  <a:pt x="1070" y="126"/>
                </a:lnTo>
                <a:lnTo>
                  <a:pt x="1096" y="171"/>
                </a:lnTo>
                <a:lnTo>
                  <a:pt x="1122" y="315"/>
                </a:lnTo>
                <a:lnTo>
                  <a:pt x="1157" y="333"/>
                </a:lnTo>
                <a:lnTo>
                  <a:pt x="1184" y="548"/>
                </a:lnTo>
                <a:lnTo>
                  <a:pt x="1219" y="620"/>
                </a:lnTo>
                <a:lnTo>
                  <a:pt x="1245" y="566"/>
                </a:lnTo>
                <a:lnTo>
                  <a:pt x="1280" y="629"/>
                </a:lnTo>
                <a:lnTo>
                  <a:pt x="1306" y="620"/>
                </a:lnTo>
                <a:lnTo>
                  <a:pt x="1341" y="638"/>
                </a:lnTo>
                <a:lnTo>
                  <a:pt x="1368" y="665"/>
                </a:lnTo>
                <a:lnTo>
                  <a:pt x="1403" y="701"/>
                </a:lnTo>
                <a:lnTo>
                  <a:pt x="1429" y="665"/>
                </a:lnTo>
                <a:lnTo>
                  <a:pt x="1464" y="809"/>
                </a:lnTo>
                <a:lnTo>
                  <a:pt x="1490" y="818"/>
                </a:lnTo>
                <a:lnTo>
                  <a:pt x="1525" y="827"/>
                </a:lnTo>
                <a:lnTo>
                  <a:pt x="1552" y="1060"/>
                </a:lnTo>
                <a:lnTo>
                  <a:pt x="1578" y="1006"/>
                </a:lnTo>
                <a:lnTo>
                  <a:pt x="1613" y="1033"/>
                </a:lnTo>
                <a:lnTo>
                  <a:pt x="1639" y="1006"/>
                </a:lnTo>
                <a:lnTo>
                  <a:pt x="1674" y="1033"/>
                </a:lnTo>
                <a:lnTo>
                  <a:pt x="1701" y="1033"/>
                </a:lnTo>
                <a:lnTo>
                  <a:pt x="1736" y="1204"/>
                </a:lnTo>
                <a:lnTo>
                  <a:pt x="1762" y="1276"/>
                </a:lnTo>
                <a:lnTo>
                  <a:pt x="1797" y="1464"/>
                </a:lnTo>
                <a:lnTo>
                  <a:pt x="1824" y="1321"/>
                </a:lnTo>
                <a:lnTo>
                  <a:pt x="1859" y="1231"/>
                </a:lnTo>
                <a:lnTo>
                  <a:pt x="1885" y="1186"/>
                </a:lnTo>
                <a:lnTo>
                  <a:pt x="1920" y="1078"/>
                </a:lnTo>
                <a:lnTo>
                  <a:pt x="1946" y="1114"/>
                </a:lnTo>
                <a:lnTo>
                  <a:pt x="1973" y="1330"/>
                </a:lnTo>
                <a:lnTo>
                  <a:pt x="2008" y="1339"/>
                </a:lnTo>
                <a:lnTo>
                  <a:pt x="2034" y="1348"/>
                </a:lnTo>
                <a:lnTo>
                  <a:pt x="2069" y="1339"/>
                </a:lnTo>
                <a:lnTo>
                  <a:pt x="2095" y="1285"/>
                </a:lnTo>
                <a:lnTo>
                  <a:pt x="2130" y="1222"/>
                </a:lnTo>
                <a:lnTo>
                  <a:pt x="2157" y="1123"/>
                </a:lnTo>
                <a:lnTo>
                  <a:pt x="2192" y="1195"/>
                </a:lnTo>
                <a:lnTo>
                  <a:pt x="2218" y="1195"/>
                </a:lnTo>
                <a:lnTo>
                  <a:pt x="2253" y="1249"/>
                </a:lnTo>
                <a:lnTo>
                  <a:pt x="2279" y="1330"/>
                </a:lnTo>
                <a:lnTo>
                  <a:pt x="2314" y="1375"/>
                </a:lnTo>
                <a:lnTo>
                  <a:pt x="2341" y="1366"/>
                </a:lnTo>
                <a:lnTo>
                  <a:pt x="2376" y="1348"/>
                </a:lnTo>
                <a:lnTo>
                  <a:pt x="2402" y="1419"/>
                </a:lnTo>
                <a:lnTo>
                  <a:pt x="2428" y="1401"/>
                </a:lnTo>
                <a:lnTo>
                  <a:pt x="2463" y="1375"/>
                </a:lnTo>
                <a:lnTo>
                  <a:pt x="2490" y="1384"/>
                </a:lnTo>
                <a:lnTo>
                  <a:pt x="2525" y="1410"/>
                </a:lnTo>
                <a:lnTo>
                  <a:pt x="2551" y="1419"/>
                </a:lnTo>
                <a:lnTo>
                  <a:pt x="2586" y="1482"/>
                </a:lnTo>
                <a:lnTo>
                  <a:pt x="2612" y="1473"/>
                </a:lnTo>
                <a:lnTo>
                  <a:pt x="2648" y="1482"/>
                </a:lnTo>
                <a:lnTo>
                  <a:pt x="2674" y="1473"/>
                </a:lnTo>
                <a:lnTo>
                  <a:pt x="2709" y="1500"/>
                </a:lnTo>
                <a:lnTo>
                  <a:pt x="2735" y="1527"/>
                </a:lnTo>
                <a:lnTo>
                  <a:pt x="2770" y="1599"/>
                </a:lnTo>
                <a:lnTo>
                  <a:pt x="2797" y="1635"/>
                </a:lnTo>
                <a:lnTo>
                  <a:pt x="2823" y="1698"/>
                </a:lnTo>
                <a:lnTo>
                  <a:pt x="2858" y="1653"/>
                </a:lnTo>
                <a:lnTo>
                  <a:pt x="2884" y="1626"/>
                </a:lnTo>
                <a:lnTo>
                  <a:pt x="2919" y="1581"/>
                </a:lnTo>
                <a:lnTo>
                  <a:pt x="2946" y="1401"/>
                </a:lnTo>
                <a:lnTo>
                  <a:pt x="2981" y="1491"/>
                </a:lnTo>
                <a:lnTo>
                  <a:pt x="3007" y="1635"/>
                </a:lnTo>
                <a:lnTo>
                  <a:pt x="3042" y="1680"/>
                </a:lnTo>
                <a:lnTo>
                  <a:pt x="3068" y="1662"/>
                </a:lnTo>
                <a:lnTo>
                  <a:pt x="3103" y="1653"/>
                </a:lnTo>
                <a:lnTo>
                  <a:pt x="3130" y="1716"/>
                </a:lnTo>
                <a:lnTo>
                  <a:pt x="3165" y="1635"/>
                </a:lnTo>
                <a:lnTo>
                  <a:pt x="3191" y="1671"/>
                </a:lnTo>
                <a:lnTo>
                  <a:pt x="3226" y="1590"/>
                </a:lnTo>
                <a:lnTo>
                  <a:pt x="3252" y="1680"/>
                </a:lnTo>
                <a:lnTo>
                  <a:pt x="3279" y="1680"/>
                </a:lnTo>
                <a:lnTo>
                  <a:pt x="3314" y="1644"/>
                </a:lnTo>
                <a:lnTo>
                  <a:pt x="3340" y="1626"/>
                </a:lnTo>
                <a:lnTo>
                  <a:pt x="3375" y="1572"/>
                </a:lnTo>
                <a:lnTo>
                  <a:pt x="3401" y="1222"/>
                </a:lnTo>
                <a:lnTo>
                  <a:pt x="3436" y="1366"/>
                </a:lnTo>
                <a:lnTo>
                  <a:pt x="3463" y="1482"/>
                </a:lnTo>
                <a:lnTo>
                  <a:pt x="3498" y="1536"/>
                </a:lnTo>
                <a:lnTo>
                  <a:pt x="3524" y="1554"/>
                </a:lnTo>
                <a:lnTo>
                  <a:pt x="3559" y="1509"/>
                </a:lnTo>
                <a:lnTo>
                  <a:pt x="3585" y="1464"/>
                </a:lnTo>
                <a:lnTo>
                  <a:pt x="3621" y="1491"/>
                </a:lnTo>
                <a:lnTo>
                  <a:pt x="3647" y="1545"/>
                </a:lnTo>
                <a:lnTo>
                  <a:pt x="3682" y="1545"/>
                </a:lnTo>
                <a:lnTo>
                  <a:pt x="3708" y="1500"/>
                </a:lnTo>
                <a:lnTo>
                  <a:pt x="3734" y="1527"/>
                </a:lnTo>
                <a:lnTo>
                  <a:pt x="3770" y="1527"/>
                </a:lnTo>
                <a:lnTo>
                  <a:pt x="3796" y="1563"/>
                </a:lnTo>
                <a:lnTo>
                  <a:pt x="3831" y="1572"/>
                </a:lnTo>
                <a:lnTo>
                  <a:pt x="3857" y="1563"/>
                </a:lnTo>
                <a:lnTo>
                  <a:pt x="3892" y="1590"/>
                </a:lnTo>
                <a:lnTo>
                  <a:pt x="3919" y="1536"/>
                </a:lnTo>
                <a:lnTo>
                  <a:pt x="3954" y="1536"/>
                </a:lnTo>
                <a:lnTo>
                  <a:pt x="3980" y="1536"/>
                </a:lnTo>
                <a:lnTo>
                  <a:pt x="4015" y="1572"/>
                </a:lnTo>
                <a:lnTo>
                  <a:pt x="4041" y="1581"/>
                </a:lnTo>
                <a:lnTo>
                  <a:pt x="4076" y="1563"/>
                </a:lnTo>
                <a:lnTo>
                  <a:pt x="4103" y="1545"/>
                </a:lnTo>
                <a:lnTo>
                  <a:pt x="4129" y="1518"/>
                </a:lnTo>
                <a:lnTo>
                  <a:pt x="4164" y="1509"/>
                </a:lnTo>
                <a:lnTo>
                  <a:pt x="4190" y="1509"/>
                </a:lnTo>
                <a:lnTo>
                  <a:pt x="4225" y="1554"/>
                </a:lnTo>
                <a:lnTo>
                  <a:pt x="4252" y="1626"/>
                </a:lnTo>
                <a:lnTo>
                  <a:pt x="4287" y="1653"/>
                </a:lnTo>
                <a:lnTo>
                  <a:pt x="4313" y="1599"/>
                </a:lnTo>
                <a:lnTo>
                  <a:pt x="4348" y="1644"/>
                </a:lnTo>
                <a:lnTo>
                  <a:pt x="4374" y="1635"/>
                </a:lnTo>
                <a:lnTo>
                  <a:pt x="4409" y="1653"/>
                </a:lnTo>
                <a:lnTo>
                  <a:pt x="4436" y="1671"/>
                </a:lnTo>
                <a:lnTo>
                  <a:pt x="4471" y="1689"/>
                </a:lnTo>
                <a:lnTo>
                  <a:pt x="4497" y="1743"/>
                </a:lnTo>
                <a:lnTo>
                  <a:pt x="4532" y="1779"/>
                </a:lnTo>
                <a:lnTo>
                  <a:pt x="4558" y="1779"/>
                </a:lnTo>
                <a:lnTo>
                  <a:pt x="4585" y="1797"/>
                </a:lnTo>
                <a:lnTo>
                  <a:pt x="4620" y="1779"/>
                </a:lnTo>
                <a:lnTo>
                  <a:pt x="4646" y="1851"/>
                </a:lnTo>
                <a:lnTo>
                  <a:pt x="4681" y="1842"/>
                </a:lnTo>
                <a:lnTo>
                  <a:pt x="4707" y="1770"/>
                </a:lnTo>
                <a:lnTo>
                  <a:pt x="4743" y="1833"/>
                </a:lnTo>
                <a:lnTo>
                  <a:pt x="4769" y="1806"/>
                </a:lnTo>
                <a:lnTo>
                  <a:pt x="4804" y="1770"/>
                </a:lnTo>
                <a:lnTo>
                  <a:pt x="4830" y="1680"/>
                </a:lnTo>
                <a:lnTo>
                  <a:pt x="4865" y="1680"/>
                </a:lnTo>
                <a:lnTo>
                  <a:pt x="4892" y="1572"/>
                </a:lnTo>
                <a:lnTo>
                  <a:pt x="4927" y="1500"/>
                </a:lnTo>
                <a:lnTo>
                  <a:pt x="4953" y="1473"/>
                </a:lnTo>
                <a:lnTo>
                  <a:pt x="4979" y="1563"/>
                </a:lnTo>
                <a:lnTo>
                  <a:pt x="5014" y="1563"/>
                </a:lnTo>
                <a:lnTo>
                  <a:pt x="5041" y="1491"/>
                </a:lnTo>
                <a:lnTo>
                  <a:pt x="5076" y="1545"/>
                </a:lnTo>
                <a:lnTo>
                  <a:pt x="5102" y="1572"/>
                </a:lnTo>
                <a:lnTo>
                  <a:pt x="5137" y="1599"/>
                </a:lnTo>
                <a:lnTo>
                  <a:pt x="5163" y="1635"/>
                </a:lnTo>
                <a:lnTo>
                  <a:pt x="5198" y="1581"/>
                </a:lnTo>
                <a:lnTo>
                  <a:pt x="5225" y="1608"/>
                </a:lnTo>
                <a:lnTo>
                  <a:pt x="5260" y="1608"/>
                </a:lnTo>
                <a:lnTo>
                  <a:pt x="5286" y="1572"/>
                </a:lnTo>
                <a:lnTo>
                  <a:pt x="5321" y="1635"/>
                </a:lnTo>
                <a:lnTo>
                  <a:pt x="5347" y="1599"/>
                </a:lnTo>
                <a:lnTo>
                  <a:pt x="5382" y="1599"/>
                </a:lnTo>
                <a:lnTo>
                  <a:pt x="5409" y="1599"/>
                </a:lnTo>
                <a:lnTo>
                  <a:pt x="5435" y="1554"/>
                </a:lnTo>
                <a:lnTo>
                  <a:pt x="5470" y="1626"/>
                </a:lnTo>
                <a:lnTo>
                  <a:pt x="5496" y="1689"/>
                </a:lnTo>
                <a:lnTo>
                  <a:pt x="5531" y="1716"/>
                </a:lnTo>
                <a:lnTo>
                  <a:pt x="5558" y="1707"/>
                </a:lnTo>
                <a:lnTo>
                  <a:pt x="5593" y="1689"/>
                </a:lnTo>
              </a:path>
            </a:pathLst>
          </a:custGeom>
          <a:noFill/>
          <a:ln w="762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172906-0CF9-6713-F49F-7A3262AC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4DD5-D75B-1327-3885-08710B0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25" y="-1"/>
            <a:ext cx="8989668" cy="598969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/>
              <a:t>German forward prices f</a:t>
            </a:r>
            <a:r>
              <a:rPr lang="en-GB" sz="2400" dirty="0"/>
              <a:t>or the year 2025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DF1BA7-D4E5-9BFE-CA89-9FFA67FF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6BC521-79E0-C5BE-7669-FDB6F1723CB6}"/>
              </a:ext>
            </a:extLst>
          </p:cNvPr>
          <p:cNvSpPr/>
          <p:nvPr/>
        </p:nvSpPr>
        <p:spPr bwMode="auto">
          <a:xfrm>
            <a:off x="39737" y="6562562"/>
            <a:ext cx="120315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6" name="Tekstfelt 165">
            <a:extLst>
              <a:ext uri="{FF2B5EF4-FFF2-40B4-BE49-F238E27FC236}">
                <a16:creationId xmlns:a16="http://schemas.microsoft.com/office/drawing/2014/main" id="{899CFE0B-1684-3BD8-2EF8-C5AF5E1CA859}"/>
              </a:ext>
            </a:extLst>
          </p:cNvPr>
          <p:cNvSpPr txBox="1"/>
          <p:nvPr/>
        </p:nvSpPr>
        <p:spPr>
          <a:xfrm>
            <a:off x="110651" y="6565591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Source: EEX</a:t>
            </a:r>
          </a:p>
        </p:txBody>
      </p: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1C9EF4FF-AEC0-D8BB-72A9-13BC2E32D5BC}"/>
              </a:ext>
            </a:extLst>
          </p:cNvPr>
          <p:cNvGrpSpPr/>
          <p:nvPr/>
        </p:nvGrpSpPr>
        <p:grpSpPr>
          <a:xfrm>
            <a:off x="30807" y="130666"/>
            <a:ext cx="1260280" cy="6022290"/>
            <a:chOff x="30807" y="130666"/>
            <a:chExt cx="1260280" cy="6022290"/>
          </a:xfrm>
        </p:grpSpPr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FEEDA91A-4138-305D-8A14-47C46441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73" y="5845179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6CBFF08-38A0-DFF2-361B-D97166AC8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0" y="530384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5C3B0C19-FE76-67E4-476E-36046F919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0" y="47767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EEB643A-8C57-53FA-A897-16A6BE0A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0" y="4251329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4011F395-4C8A-4D24-E6C0-F8B4426B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0" y="37099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E3204A85-0C7D-42A1-A9E0-CAAABA6F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318294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EC465597-A3E5-B09B-4720-610B3973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2641604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120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9812BA16-BC6F-B784-1BAE-E9EF75DF3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2114554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140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A2C46388-418C-8DF4-F690-759E622C2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15890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160</a:t>
              </a: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171BA94-0647-2E97-1F9C-0774D485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1047754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180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2FD837C-BCB1-BF7D-F840-F8AA1F31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" y="520704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200</a:t>
              </a:r>
            </a:p>
          </p:txBody>
        </p:sp>
        <p:sp>
          <p:nvSpPr>
            <p:cNvPr id="36" name="Tekstfelt 35">
              <a:extLst>
                <a:ext uri="{FF2B5EF4-FFF2-40B4-BE49-F238E27FC236}">
                  <a16:creationId xmlns:a16="http://schemas.microsoft.com/office/drawing/2014/main" id="{8510B705-76CF-0E00-C254-825331E758D2}"/>
                </a:ext>
              </a:extLst>
            </p:cNvPr>
            <p:cNvSpPr txBox="1"/>
            <p:nvPr/>
          </p:nvSpPr>
          <p:spPr>
            <a:xfrm>
              <a:off x="30807" y="130666"/>
              <a:ext cx="1260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€/MWh</a:t>
              </a:r>
            </a:p>
          </p:txBody>
        </p: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BBB66256-567A-8FEA-F44D-F0C15396E1BF}"/>
              </a:ext>
            </a:extLst>
          </p:cNvPr>
          <p:cNvGrpSpPr/>
          <p:nvPr/>
        </p:nvGrpSpPr>
        <p:grpSpPr>
          <a:xfrm>
            <a:off x="845408" y="671512"/>
            <a:ext cx="8916130" cy="6140369"/>
            <a:chOff x="845408" y="671512"/>
            <a:chExt cx="8916130" cy="6140369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9946F649-2BF2-02DD-E06C-C9C05ED91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456238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04152E15-3292-6171-25B1-9C38CA5CC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929188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A47BB839-81DE-8031-AB1C-21AA2093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403725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1857776-732E-6AF2-F68F-09EB18039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3862388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15EECA09-0F81-0714-9E4F-5D3DD9FCC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3335338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250AD2A-2A11-5495-7D42-3CE6061C0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2794000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6DC9240-4E0C-99E2-94FB-ABDD2C508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2266950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807DE9AD-35FC-7877-61C3-2896DF39A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1741488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8A766B3-65DC-104F-0FAE-17F0046B0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1200150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8C900B2D-B48D-67B1-D37C-08ACF5584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673100"/>
              <a:ext cx="891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BF65534-0FB5-8A8E-E4D2-5809CC842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997575"/>
              <a:ext cx="89122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437FF4DD-56C8-C37E-1BD4-E54E34C733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098475" y="3332191"/>
              <a:ext cx="5323742" cy="23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387CAB02-7FE0-4A63-1736-FD00EFB9FA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1815271" y="3332400"/>
              <a:ext cx="5323742" cy="23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8AB13BE0-20C9-631B-9685-B2758D4A987D}"/>
                </a:ext>
              </a:extLst>
            </p:cNvPr>
            <p:cNvSpPr txBox="1"/>
            <p:nvPr/>
          </p:nvSpPr>
          <p:spPr>
            <a:xfrm>
              <a:off x="3382544" y="6411771"/>
              <a:ext cx="3720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Trading days 2022-2023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CBE24D8B-B51E-6A29-A69B-244D42609366}"/>
                </a:ext>
              </a:extLst>
            </p:cNvPr>
            <p:cNvSpPr txBox="1"/>
            <p:nvPr/>
          </p:nvSpPr>
          <p:spPr>
            <a:xfrm>
              <a:off x="1327317" y="6031415"/>
              <a:ext cx="744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Nov</a:t>
              </a: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1065F67C-258E-43B5-535D-8273B16DB1FD}"/>
                </a:ext>
              </a:extLst>
            </p:cNvPr>
            <p:cNvSpPr txBox="1"/>
            <p:nvPr/>
          </p:nvSpPr>
          <p:spPr>
            <a:xfrm>
              <a:off x="2374855" y="6031415"/>
              <a:ext cx="718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Dec</a:t>
              </a:r>
            </a:p>
          </p:txBody>
        </p:sp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78CFD28F-111C-538E-1FBF-008C8E81A981}"/>
                </a:ext>
              </a:extLst>
            </p:cNvPr>
            <p:cNvSpPr txBox="1"/>
            <p:nvPr/>
          </p:nvSpPr>
          <p:spPr>
            <a:xfrm>
              <a:off x="3430698" y="6031415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Jan</a:t>
              </a:r>
            </a:p>
          </p:txBody>
        </p:sp>
        <p:sp>
          <p:nvSpPr>
            <p:cNvPr id="51" name="Tekstfelt 50">
              <a:extLst>
                <a:ext uri="{FF2B5EF4-FFF2-40B4-BE49-F238E27FC236}">
                  <a16:creationId xmlns:a16="http://schemas.microsoft.com/office/drawing/2014/main" id="{472BD701-6D38-2143-F15D-596D306B8A44}"/>
                </a:ext>
              </a:extLst>
            </p:cNvPr>
            <p:cNvSpPr txBox="1"/>
            <p:nvPr/>
          </p:nvSpPr>
          <p:spPr>
            <a:xfrm>
              <a:off x="4431552" y="6031415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Feb</a:t>
              </a:r>
            </a:p>
          </p:txBody>
        </p:sp>
        <p:sp>
          <p:nvSpPr>
            <p:cNvPr id="55" name="Tekstfelt 54">
              <a:extLst>
                <a:ext uri="{FF2B5EF4-FFF2-40B4-BE49-F238E27FC236}">
                  <a16:creationId xmlns:a16="http://schemas.microsoft.com/office/drawing/2014/main" id="{1EF4919A-3F64-9FA7-D844-BBF9CF234CC3}"/>
                </a:ext>
              </a:extLst>
            </p:cNvPr>
            <p:cNvSpPr txBox="1"/>
            <p:nvPr/>
          </p:nvSpPr>
          <p:spPr>
            <a:xfrm>
              <a:off x="5442568" y="6031415"/>
              <a:ext cx="728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Mar</a:t>
              </a:r>
            </a:p>
          </p:txBody>
        </p:sp>
        <p:sp>
          <p:nvSpPr>
            <p:cNvPr id="61" name="Tekstfelt 60">
              <a:extLst>
                <a:ext uri="{FF2B5EF4-FFF2-40B4-BE49-F238E27FC236}">
                  <a16:creationId xmlns:a16="http://schemas.microsoft.com/office/drawing/2014/main" id="{2601EB44-4FFE-B0E2-A08F-7A70574C1E19}"/>
                </a:ext>
              </a:extLst>
            </p:cNvPr>
            <p:cNvSpPr txBox="1"/>
            <p:nvPr/>
          </p:nvSpPr>
          <p:spPr>
            <a:xfrm>
              <a:off x="6418861" y="6031415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Apr</a:t>
              </a:r>
            </a:p>
          </p:txBody>
        </p:sp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F5A6F65F-EE15-65EE-1205-9A7C29385DB8}"/>
                </a:ext>
              </a:extLst>
            </p:cNvPr>
            <p:cNvSpPr txBox="1"/>
            <p:nvPr/>
          </p:nvSpPr>
          <p:spPr>
            <a:xfrm>
              <a:off x="7339371" y="6031415"/>
              <a:ext cx="766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May</a:t>
              </a:r>
            </a:p>
          </p:txBody>
        </p:sp>
        <p:sp>
          <p:nvSpPr>
            <p:cNvPr id="63" name="Tekstfelt 62">
              <a:extLst>
                <a:ext uri="{FF2B5EF4-FFF2-40B4-BE49-F238E27FC236}">
                  <a16:creationId xmlns:a16="http://schemas.microsoft.com/office/drawing/2014/main" id="{262E1FA2-E195-77E0-74F9-F729828E4FD8}"/>
                </a:ext>
              </a:extLst>
            </p:cNvPr>
            <p:cNvSpPr txBox="1"/>
            <p:nvPr/>
          </p:nvSpPr>
          <p:spPr>
            <a:xfrm>
              <a:off x="8441877" y="6031415"/>
              <a:ext cx="6928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Jun</a:t>
              </a:r>
            </a:p>
          </p:txBody>
        </p:sp>
        <p:cxnSp>
          <p:nvCxnSpPr>
            <p:cNvPr id="66" name="Lige forbindelse 65">
              <a:extLst>
                <a:ext uri="{FF2B5EF4-FFF2-40B4-BE49-F238E27FC236}">
                  <a16:creationId xmlns:a16="http://schemas.microsoft.com/office/drawing/2014/main" id="{A418DEE5-73EA-6DCA-1D99-F826B5052C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75108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Lige forbindelse 67">
              <a:extLst>
                <a:ext uri="{FF2B5EF4-FFF2-40B4-BE49-F238E27FC236}">
                  <a16:creationId xmlns:a16="http://schemas.microsoft.com/office/drawing/2014/main" id="{11376973-DA6C-18A7-C323-25D70F8C75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9208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B96B9779-5EA4-7FD5-4094-66B1D42EF5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43622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Lige forbindelse 75">
              <a:extLst>
                <a:ext uri="{FF2B5EF4-FFF2-40B4-BE49-F238E27FC236}">
                  <a16:creationId xmlns:a16="http://schemas.microsoft.com/office/drawing/2014/main" id="{7687E1B7-BF6F-EC5C-AB8D-E1D7DDC6D6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9309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CBBE7141-AD5F-6AD3-1231-D47FD2A431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4032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Lige forbindelse 84">
              <a:extLst>
                <a:ext uri="{FF2B5EF4-FFF2-40B4-BE49-F238E27FC236}">
                  <a16:creationId xmlns:a16="http://schemas.microsoft.com/office/drawing/2014/main" id="{C447F682-1D6F-E8C7-CE5A-3967147991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27126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87D78270-62C5-1EBE-797C-1A53BE43BB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92314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Lige forbindelse 86">
              <a:extLst>
                <a:ext uri="{FF2B5EF4-FFF2-40B4-BE49-F238E27FC236}">
                  <a16:creationId xmlns:a16="http://schemas.microsoft.com/office/drawing/2014/main" id="{1245A7F9-4320-7EF4-A6E6-D305D060E5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1177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Lige forbindelse 87">
              <a:extLst>
                <a:ext uri="{FF2B5EF4-FFF2-40B4-BE49-F238E27FC236}">
                  <a16:creationId xmlns:a16="http://schemas.microsoft.com/office/drawing/2014/main" id="{98BD59E9-B362-BA6A-4FF2-BABF31107C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21150" y="5996679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1" name="Tekstfelt 90">
            <a:extLst>
              <a:ext uri="{FF2B5EF4-FFF2-40B4-BE49-F238E27FC236}">
                <a16:creationId xmlns:a16="http://schemas.microsoft.com/office/drawing/2014/main" id="{FF17B05D-C042-C172-B264-6BBF0619A1C0}"/>
              </a:ext>
            </a:extLst>
          </p:cNvPr>
          <p:cNvSpPr txBox="1"/>
          <p:nvPr/>
        </p:nvSpPr>
        <p:spPr>
          <a:xfrm>
            <a:off x="3572709" y="849321"/>
            <a:ext cx="55883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The market’s estimate of the average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German spot price for 2025</a:t>
            </a:r>
          </a:p>
        </p:txBody>
      </p:sp>
      <p:sp>
        <p:nvSpPr>
          <p:cNvPr id="90" name="Freeform 17">
            <a:extLst>
              <a:ext uri="{FF2B5EF4-FFF2-40B4-BE49-F238E27FC236}">
                <a16:creationId xmlns:a16="http://schemas.microsoft.com/office/drawing/2014/main" id="{77CB4DB7-B4CC-2007-CF7F-83F1FA490F8F}"/>
              </a:ext>
            </a:extLst>
          </p:cNvPr>
          <p:cNvSpPr>
            <a:spLocks/>
          </p:cNvSpPr>
          <p:nvPr/>
        </p:nvSpPr>
        <p:spPr bwMode="auto">
          <a:xfrm>
            <a:off x="863600" y="906463"/>
            <a:ext cx="8870950" cy="2136775"/>
          </a:xfrm>
          <a:custGeom>
            <a:avLst/>
            <a:gdLst>
              <a:gd name="T0" fmla="*/ 62 w 5588"/>
              <a:gd name="T1" fmla="*/ 268 h 1346"/>
              <a:gd name="T2" fmla="*/ 159 w 5588"/>
              <a:gd name="T3" fmla="*/ 231 h 1346"/>
              <a:gd name="T4" fmla="*/ 247 w 5588"/>
              <a:gd name="T5" fmla="*/ 194 h 1346"/>
              <a:gd name="T6" fmla="*/ 335 w 5588"/>
              <a:gd name="T7" fmla="*/ 295 h 1346"/>
              <a:gd name="T8" fmla="*/ 431 w 5588"/>
              <a:gd name="T9" fmla="*/ 304 h 1346"/>
              <a:gd name="T10" fmla="*/ 519 w 5588"/>
              <a:gd name="T11" fmla="*/ 258 h 1346"/>
              <a:gd name="T12" fmla="*/ 607 w 5588"/>
              <a:gd name="T13" fmla="*/ 277 h 1346"/>
              <a:gd name="T14" fmla="*/ 704 w 5588"/>
              <a:gd name="T15" fmla="*/ 185 h 1346"/>
              <a:gd name="T16" fmla="*/ 792 w 5588"/>
              <a:gd name="T17" fmla="*/ 231 h 1346"/>
              <a:gd name="T18" fmla="*/ 880 w 5588"/>
              <a:gd name="T19" fmla="*/ 166 h 1346"/>
              <a:gd name="T20" fmla="*/ 977 w 5588"/>
              <a:gd name="T21" fmla="*/ 0 h 1346"/>
              <a:gd name="T22" fmla="*/ 1065 w 5588"/>
              <a:gd name="T23" fmla="*/ 111 h 1346"/>
              <a:gd name="T24" fmla="*/ 1153 w 5588"/>
              <a:gd name="T25" fmla="*/ 258 h 1346"/>
              <a:gd name="T26" fmla="*/ 1250 w 5588"/>
              <a:gd name="T27" fmla="*/ 424 h 1346"/>
              <a:gd name="T28" fmla="*/ 1338 w 5588"/>
              <a:gd name="T29" fmla="*/ 378 h 1346"/>
              <a:gd name="T30" fmla="*/ 1426 w 5588"/>
              <a:gd name="T31" fmla="*/ 387 h 1346"/>
              <a:gd name="T32" fmla="*/ 1522 w 5588"/>
              <a:gd name="T33" fmla="*/ 406 h 1346"/>
              <a:gd name="T34" fmla="*/ 1610 w 5588"/>
              <a:gd name="T35" fmla="*/ 507 h 1346"/>
              <a:gd name="T36" fmla="*/ 1698 w 5588"/>
              <a:gd name="T37" fmla="*/ 738 h 1346"/>
              <a:gd name="T38" fmla="*/ 1795 w 5588"/>
              <a:gd name="T39" fmla="*/ 1125 h 1346"/>
              <a:gd name="T40" fmla="*/ 1883 w 5588"/>
              <a:gd name="T41" fmla="*/ 793 h 1346"/>
              <a:gd name="T42" fmla="*/ 1980 w 5588"/>
              <a:gd name="T43" fmla="*/ 1005 h 1346"/>
              <a:gd name="T44" fmla="*/ 2068 w 5588"/>
              <a:gd name="T45" fmla="*/ 996 h 1346"/>
              <a:gd name="T46" fmla="*/ 2156 w 5588"/>
              <a:gd name="T47" fmla="*/ 774 h 1346"/>
              <a:gd name="T48" fmla="*/ 2253 w 5588"/>
              <a:gd name="T49" fmla="*/ 876 h 1346"/>
              <a:gd name="T50" fmla="*/ 2341 w 5588"/>
              <a:gd name="T51" fmla="*/ 977 h 1346"/>
              <a:gd name="T52" fmla="*/ 2429 w 5588"/>
              <a:gd name="T53" fmla="*/ 1042 h 1346"/>
              <a:gd name="T54" fmla="*/ 2526 w 5588"/>
              <a:gd name="T55" fmla="*/ 1032 h 1346"/>
              <a:gd name="T56" fmla="*/ 2614 w 5588"/>
              <a:gd name="T57" fmla="*/ 1069 h 1346"/>
              <a:gd name="T58" fmla="*/ 2701 w 5588"/>
              <a:gd name="T59" fmla="*/ 1060 h 1346"/>
              <a:gd name="T60" fmla="*/ 2798 w 5588"/>
              <a:gd name="T61" fmla="*/ 1235 h 1346"/>
              <a:gd name="T62" fmla="*/ 2886 w 5588"/>
              <a:gd name="T63" fmla="*/ 1217 h 1346"/>
              <a:gd name="T64" fmla="*/ 2974 w 5588"/>
              <a:gd name="T65" fmla="*/ 1106 h 1346"/>
              <a:gd name="T66" fmla="*/ 3071 w 5588"/>
              <a:gd name="T67" fmla="*/ 1263 h 1346"/>
              <a:gd name="T68" fmla="*/ 3159 w 5588"/>
              <a:gd name="T69" fmla="*/ 1281 h 1346"/>
              <a:gd name="T70" fmla="*/ 3247 w 5588"/>
              <a:gd name="T71" fmla="*/ 1272 h 1346"/>
              <a:gd name="T72" fmla="*/ 3344 w 5588"/>
              <a:gd name="T73" fmla="*/ 1207 h 1346"/>
              <a:gd name="T74" fmla="*/ 3432 w 5588"/>
              <a:gd name="T75" fmla="*/ 931 h 1346"/>
              <a:gd name="T76" fmla="*/ 3520 w 5588"/>
              <a:gd name="T77" fmla="*/ 1097 h 1346"/>
              <a:gd name="T78" fmla="*/ 3617 w 5588"/>
              <a:gd name="T79" fmla="*/ 1060 h 1346"/>
              <a:gd name="T80" fmla="*/ 3705 w 5588"/>
              <a:gd name="T81" fmla="*/ 1051 h 1346"/>
              <a:gd name="T82" fmla="*/ 3801 w 5588"/>
              <a:gd name="T83" fmla="*/ 1115 h 1346"/>
              <a:gd name="T84" fmla="*/ 3889 w 5588"/>
              <a:gd name="T85" fmla="*/ 1152 h 1346"/>
              <a:gd name="T86" fmla="*/ 3977 w 5588"/>
              <a:gd name="T87" fmla="*/ 1078 h 1346"/>
              <a:gd name="T88" fmla="*/ 4074 w 5588"/>
              <a:gd name="T89" fmla="*/ 1125 h 1346"/>
              <a:gd name="T90" fmla="*/ 4162 w 5588"/>
              <a:gd name="T91" fmla="*/ 1042 h 1346"/>
              <a:gd name="T92" fmla="*/ 4250 w 5588"/>
              <a:gd name="T93" fmla="*/ 1143 h 1346"/>
              <a:gd name="T94" fmla="*/ 4347 w 5588"/>
              <a:gd name="T95" fmla="*/ 1125 h 1346"/>
              <a:gd name="T96" fmla="*/ 4435 w 5588"/>
              <a:gd name="T97" fmla="*/ 1189 h 1346"/>
              <a:gd name="T98" fmla="*/ 4523 w 5588"/>
              <a:gd name="T99" fmla="*/ 1290 h 1346"/>
              <a:gd name="T100" fmla="*/ 4620 w 5588"/>
              <a:gd name="T101" fmla="*/ 1281 h 1346"/>
              <a:gd name="T102" fmla="*/ 4708 w 5588"/>
              <a:gd name="T103" fmla="*/ 1235 h 1346"/>
              <a:gd name="T104" fmla="*/ 4796 w 5588"/>
              <a:gd name="T105" fmla="*/ 1254 h 1346"/>
              <a:gd name="T106" fmla="*/ 4892 w 5588"/>
              <a:gd name="T107" fmla="*/ 1042 h 1346"/>
              <a:gd name="T108" fmla="*/ 4980 w 5588"/>
              <a:gd name="T109" fmla="*/ 1060 h 1346"/>
              <a:gd name="T110" fmla="*/ 5068 w 5588"/>
              <a:gd name="T111" fmla="*/ 1106 h 1346"/>
              <a:gd name="T112" fmla="*/ 5165 w 5588"/>
              <a:gd name="T113" fmla="*/ 1226 h 1346"/>
              <a:gd name="T114" fmla="*/ 5253 w 5588"/>
              <a:gd name="T115" fmla="*/ 1115 h 1346"/>
              <a:gd name="T116" fmla="*/ 5350 w 5588"/>
              <a:gd name="T117" fmla="*/ 1088 h 1346"/>
              <a:gd name="T118" fmla="*/ 5438 w 5588"/>
              <a:gd name="T119" fmla="*/ 1014 h 1346"/>
              <a:gd name="T120" fmla="*/ 5526 w 5588"/>
              <a:gd name="T121" fmla="*/ 1189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88" h="1346">
                <a:moveTo>
                  <a:pt x="0" y="295"/>
                </a:moveTo>
                <a:lnTo>
                  <a:pt x="35" y="277"/>
                </a:lnTo>
                <a:lnTo>
                  <a:pt x="62" y="268"/>
                </a:lnTo>
                <a:lnTo>
                  <a:pt x="97" y="222"/>
                </a:lnTo>
                <a:lnTo>
                  <a:pt x="123" y="148"/>
                </a:lnTo>
                <a:lnTo>
                  <a:pt x="159" y="231"/>
                </a:lnTo>
                <a:lnTo>
                  <a:pt x="185" y="249"/>
                </a:lnTo>
                <a:lnTo>
                  <a:pt x="211" y="258"/>
                </a:lnTo>
                <a:lnTo>
                  <a:pt x="247" y="194"/>
                </a:lnTo>
                <a:lnTo>
                  <a:pt x="273" y="222"/>
                </a:lnTo>
                <a:lnTo>
                  <a:pt x="308" y="286"/>
                </a:lnTo>
                <a:lnTo>
                  <a:pt x="335" y="295"/>
                </a:lnTo>
                <a:lnTo>
                  <a:pt x="370" y="351"/>
                </a:lnTo>
                <a:lnTo>
                  <a:pt x="396" y="332"/>
                </a:lnTo>
                <a:lnTo>
                  <a:pt x="431" y="304"/>
                </a:lnTo>
                <a:lnTo>
                  <a:pt x="458" y="295"/>
                </a:lnTo>
                <a:lnTo>
                  <a:pt x="484" y="249"/>
                </a:lnTo>
                <a:lnTo>
                  <a:pt x="519" y="258"/>
                </a:lnTo>
                <a:lnTo>
                  <a:pt x="546" y="295"/>
                </a:lnTo>
                <a:lnTo>
                  <a:pt x="581" y="295"/>
                </a:lnTo>
                <a:lnTo>
                  <a:pt x="607" y="277"/>
                </a:lnTo>
                <a:lnTo>
                  <a:pt x="642" y="231"/>
                </a:lnTo>
                <a:lnTo>
                  <a:pt x="669" y="157"/>
                </a:lnTo>
                <a:lnTo>
                  <a:pt x="704" y="185"/>
                </a:lnTo>
                <a:lnTo>
                  <a:pt x="730" y="175"/>
                </a:lnTo>
                <a:lnTo>
                  <a:pt x="766" y="212"/>
                </a:lnTo>
                <a:lnTo>
                  <a:pt x="792" y="231"/>
                </a:lnTo>
                <a:lnTo>
                  <a:pt x="818" y="231"/>
                </a:lnTo>
                <a:lnTo>
                  <a:pt x="854" y="212"/>
                </a:lnTo>
                <a:lnTo>
                  <a:pt x="880" y="166"/>
                </a:lnTo>
                <a:lnTo>
                  <a:pt x="915" y="212"/>
                </a:lnTo>
                <a:lnTo>
                  <a:pt x="942" y="166"/>
                </a:lnTo>
                <a:lnTo>
                  <a:pt x="977" y="0"/>
                </a:lnTo>
                <a:lnTo>
                  <a:pt x="1003" y="74"/>
                </a:lnTo>
                <a:lnTo>
                  <a:pt x="1038" y="139"/>
                </a:lnTo>
                <a:lnTo>
                  <a:pt x="1065" y="111"/>
                </a:lnTo>
                <a:lnTo>
                  <a:pt x="1091" y="102"/>
                </a:lnTo>
                <a:lnTo>
                  <a:pt x="1126" y="148"/>
                </a:lnTo>
                <a:lnTo>
                  <a:pt x="1153" y="258"/>
                </a:lnTo>
                <a:lnTo>
                  <a:pt x="1188" y="397"/>
                </a:lnTo>
                <a:lnTo>
                  <a:pt x="1214" y="526"/>
                </a:lnTo>
                <a:lnTo>
                  <a:pt x="1250" y="424"/>
                </a:lnTo>
                <a:lnTo>
                  <a:pt x="1276" y="498"/>
                </a:lnTo>
                <a:lnTo>
                  <a:pt x="1311" y="452"/>
                </a:lnTo>
                <a:lnTo>
                  <a:pt x="1338" y="378"/>
                </a:lnTo>
                <a:lnTo>
                  <a:pt x="1373" y="387"/>
                </a:lnTo>
                <a:lnTo>
                  <a:pt x="1399" y="424"/>
                </a:lnTo>
                <a:lnTo>
                  <a:pt x="1426" y="387"/>
                </a:lnTo>
                <a:lnTo>
                  <a:pt x="1461" y="470"/>
                </a:lnTo>
                <a:lnTo>
                  <a:pt x="1487" y="516"/>
                </a:lnTo>
                <a:lnTo>
                  <a:pt x="1522" y="406"/>
                </a:lnTo>
                <a:lnTo>
                  <a:pt x="1549" y="526"/>
                </a:lnTo>
                <a:lnTo>
                  <a:pt x="1584" y="498"/>
                </a:lnTo>
                <a:lnTo>
                  <a:pt x="1610" y="507"/>
                </a:lnTo>
                <a:lnTo>
                  <a:pt x="1646" y="480"/>
                </a:lnTo>
                <a:lnTo>
                  <a:pt x="1672" y="738"/>
                </a:lnTo>
                <a:lnTo>
                  <a:pt x="1698" y="738"/>
                </a:lnTo>
                <a:lnTo>
                  <a:pt x="1734" y="885"/>
                </a:lnTo>
                <a:lnTo>
                  <a:pt x="1760" y="977"/>
                </a:lnTo>
                <a:lnTo>
                  <a:pt x="1795" y="1125"/>
                </a:lnTo>
                <a:lnTo>
                  <a:pt x="1822" y="940"/>
                </a:lnTo>
                <a:lnTo>
                  <a:pt x="1857" y="784"/>
                </a:lnTo>
                <a:lnTo>
                  <a:pt x="1883" y="793"/>
                </a:lnTo>
                <a:lnTo>
                  <a:pt x="1918" y="784"/>
                </a:lnTo>
                <a:lnTo>
                  <a:pt x="1945" y="802"/>
                </a:lnTo>
                <a:lnTo>
                  <a:pt x="1980" y="1005"/>
                </a:lnTo>
                <a:lnTo>
                  <a:pt x="2006" y="1014"/>
                </a:lnTo>
                <a:lnTo>
                  <a:pt x="2033" y="1014"/>
                </a:lnTo>
                <a:lnTo>
                  <a:pt x="2068" y="996"/>
                </a:lnTo>
                <a:lnTo>
                  <a:pt x="2094" y="968"/>
                </a:lnTo>
                <a:lnTo>
                  <a:pt x="2130" y="894"/>
                </a:lnTo>
                <a:lnTo>
                  <a:pt x="2156" y="774"/>
                </a:lnTo>
                <a:lnTo>
                  <a:pt x="2191" y="793"/>
                </a:lnTo>
                <a:lnTo>
                  <a:pt x="2218" y="811"/>
                </a:lnTo>
                <a:lnTo>
                  <a:pt x="2253" y="876"/>
                </a:lnTo>
                <a:lnTo>
                  <a:pt x="2279" y="913"/>
                </a:lnTo>
                <a:lnTo>
                  <a:pt x="2306" y="949"/>
                </a:lnTo>
                <a:lnTo>
                  <a:pt x="2341" y="977"/>
                </a:lnTo>
                <a:lnTo>
                  <a:pt x="2367" y="977"/>
                </a:lnTo>
                <a:lnTo>
                  <a:pt x="2402" y="1051"/>
                </a:lnTo>
                <a:lnTo>
                  <a:pt x="2429" y="1042"/>
                </a:lnTo>
                <a:lnTo>
                  <a:pt x="2464" y="1023"/>
                </a:lnTo>
                <a:lnTo>
                  <a:pt x="2490" y="1023"/>
                </a:lnTo>
                <a:lnTo>
                  <a:pt x="2526" y="1032"/>
                </a:lnTo>
                <a:lnTo>
                  <a:pt x="2552" y="1051"/>
                </a:lnTo>
                <a:lnTo>
                  <a:pt x="2587" y="1078"/>
                </a:lnTo>
                <a:lnTo>
                  <a:pt x="2614" y="1069"/>
                </a:lnTo>
                <a:lnTo>
                  <a:pt x="2640" y="1051"/>
                </a:lnTo>
                <a:lnTo>
                  <a:pt x="2675" y="1042"/>
                </a:lnTo>
                <a:lnTo>
                  <a:pt x="2701" y="1060"/>
                </a:lnTo>
                <a:lnTo>
                  <a:pt x="2737" y="1088"/>
                </a:lnTo>
                <a:lnTo>
                  <a:pt x="2763" y="1189"/>
                </a:lnTo>
                <a:lnTo>
                  <a:pt x="2798" y="1235"/>
                </a:lnTo>
                <a:lnTo>
                  <a:pt x="2825" y="1263"/>
                </a:lnTo>
                <a:lnTo>
                  <a:pt x="2860" y="1244"/>
                </a:lnTo>
                <a:lnTo>
                  <a:pt x="2886" y="1217"/>
                </a:lnTo>
                <a:lnTo>
                  <a:pt x="2913" y="1207"/>
                </a:lnTo>
                <a:lnTo>
                  <a:pt x="2948" y="1042"/>
                </a:lnTo>
                <a:lnTo>
                  <a:pt x="2974" y="1106"/>
                </a:lnTo>
                <a:lnTo>
                  <a:pt x="3009" y="1235"/>
                </a:lnTo>
                <a:lnTo>
                  <a:pt x="3036" y="1281"/>
                </a:lnTo>
                <a:lnTo>
                  <a:pt x="3071" y="1263"/>
                </a:lnTo>
                <a:lnTo>
                  <a:pt x="3097" y="1272"/>
                </a:lnTo>
                <a:lnTo>
                  <a:pt x="3133" y="1346"/>
                </a:lnTo>
                <a:lnTo>
                  <a:pt x="3159" y="1281"/>
                </a:lnTo>
                <a:lnTo>
                  <a:pt x="3194" y="1290"/>
                </a:lnTo>
                <a:lnTo>
                  <a:pt x="3221" y="1207"/>
                </a:lnTo>
                <a:lnTo>
                  <a:pt x="3247" y="1272"/>
                </a:lnTo>
                <a:lnTo>
                  <a:pt x="3282" y="1272"/>
                </a:lnTo>
                <a:lnTo>
                  <a:pt x="3309" y="1235"/>
                </a:lnTo>
                <a:lnTo>
                  <a:pt x="3344" y="1207"/>
                </a:lnTo>
                <a:lnTo>
                  <a:pt x="3370" y="1152"/>
                </a:lnTo>
                <a:lnTo>
                  <a:pt x="3405" y="894"/>
                </a:lnTo>
                <a:lnTo>
                  <a:pt x="3432" y="931"/>
                </a:lnTo>
                <a:lnTo>
                  <a:pt x="3467" y="1005"/>
                </a:lnTo>
                <a:lnTo>
                  <a:pt x="3493" y="1078"/>
                </a:lnTo>
                <a:lnTo>
                  <a:pt x="3520" y="1097"/>
                </a:lnTo>
                <a:lnTo>
                  <a:pt x="3555" y="1042"/>
                </a:lnTo>
                <a:lnTo>
                  <a:pt x="3581" y="1005"/>
                </a:lnTo>
                <a:lnTo>
                  <a:pt x="3617" y="1060"/>
                </a:lnTo>
                <a:lnTo>
                  <a:pt x="3643" y="1088"/>
                </a:lnTo>
                <a:lnTo>
                  <a:pt x="3678" y="1088"/>
                </a:lnTo>
                <a:lnTo>
                  <a:pt x="3705" y="1051"/>
                </a:lnTo>
                <a:lnTo>
                  <a:pt x="3740" y="1069"/>
                </a:lnTo>
                <a:lnTo>
                  <a:pt x="3766" y="1069"/>
                </a:lnTo>
                <a:lnTo>
                  <a:pt x="3801" y="1115"/>
                </a:lnTo>
                <a:lnTo>
                  <a:pt x="3828" y="1143"/>
                </a:lnTo>
                <a:lnTo>
                  <a:pt x="3854" y="1125"/>
                </a:lnTo>
                <a:lnTo>
                  <a:pt x="3889" y="1152"/>
                </a:lnTo>
                <a:lnTo>
                  <a:pt x="3916" y="1106"/>
                </a:lnTo>
                <a:lnTo>
                  <a:pt x="3951" y="1088"/>
                </a:lnTo>
                <a:lnTo>
                  <a:pt x="3977" y="1078"/>
                </a:lnTo>
                <a:lnTo>
                  <a:pt x="4013" y="1125"/>
                </a:lnTo>
                <a:lnTo>
                  <a:pt x="4039" y="1143"/>
                </a:lnTo>
                <a:lnTo>
                  <a:pt x="4074" y="1125"/>
                </a:lnTo>
                <a:lnTo>
                  <a:pt x="4101" y="1060"/>
                </a:lnTo>
                <a:lnTo>
                  <a:pt x="4136" y="1060"/>
                </a:lnTo>
                <a:lnTo>
                  <a:pt x="4162" y="1042"/>
                </a:lnTo>
                <a:lnTo>
                  <a:pt x="4189" y="1060"/>
                </a:lnTo>
                <a:lnTo>
                  <a:pt x="4224" y="1088"/>
                </a:lnTo>
                <a:lnTo>
                  <a:pt x="4250" y="1143"/>
                </a:lnTo>
                <a:lnTo>
                  <a:pt x="4285" y="1125"/>
                </a:lnTo>
                <a:lnTo>
                  <a:pt x="4312" y="1078"/>
                </a:lnTo>
                <a:lnTo>
                  <a:pt x="4347" y="1125"/>
                </a:lnTo>
                <a:lnTo>
                  <a:pt x="4373" y="1115"/>
                </a:lnTo>
                <a:lnTo>
                  <a:pt x="4409" y="1180"/>
                </a:lnTo>
                <a:lnTo>
                  <a:pt x="4435" y="1189"/>
                </a:lnTo>
                <a:lnTo>
                  <a:pt x="4461" y="1207"/>
                </a:lnTo>
                <a:lnTo>
                  <a:pt x="4497" y="1272"/>
                </a:lnTo>
                <a:lnTo>
                  <a:pt x="4523" y="1290"/>
                </a:lnTo>
                <a:lnTo>
                  <a:pt x="4558" y="1300"/>
                </a:lnTo>
                <a:lnTo>
                  <a:pt x="4585" y="1327"/>
                </a:lnTo>
                <a:lnTo>
                  <a:pt x="4620" y="1281"/>
                </a:lnTo>
                <a:lnTo>
                  <a:pt x="4646" y="1336"/>
                </a:lnTo>
                <a:lnTo>
                  <a:pt x="4681" y="1318"/>
                </a:lnTo>
                <a:lnTo>
                  <a:pt x="4708" y="1235"/>
                </a:lnTo>
                <a:lnTo>
                  <a:pt x="4743" y="1300"/>
                </a:lnTo>
                <a:lnTo>
                  <a:pt x="4769" y="1281"/>
                </a:lnTo>
                <a:lnTo>
                  <a:pt x="4796" y="1254"/>
                </a:lnTo>
                <a:lnTo>
                  <a:pt x="4831" y="1125"/>
                </a:lnTo>
                <a:lnTo>
                  <a:pt x="4857" y="1143"/>
                </a:lnTo>
                <a:lnTo>
                  <a:pt x="4892" y="1042"/>
                </a:lnTo>
                <a:lnTo>
                  <a:pt x="4919" y="949"/>
                </a:lnTo>
                <a:lnTo>
                  <a:pt x="4954" y="986"/>
                </a:lnTo>
                <a:lnTo>
                  <a:pt x="4980" y="1060"/>
                </a:lnTo>
                <a:lnTo>
                  <a:pt x="5016" y="1088"/>
                </a:lnTo>
                <a:lnTo>
                  <a:pt x="5042" y="1032"/>
                </a:lnTo>
                <a:lnTo>
                  <a:pt x="5068" y="1106"/>
                </a:lnTo>
                <a:lnTo>
                  <a:pt x="5104" y="1143"/>
                </a:lnTo>
                <a:lnTo>
                  <a:pt x="5130" y="1189"/>
                </a:lnTo>
                <a:lnTo>
                  <a:pt x="5165" y="1226"/>
                </a:lnTo>
                <a:lnTo>
                  <a:pt x="5192" y="1143"/>
                </a:lnTo>
                <a:lnTo>
                  <a:pt x="5227" y="1161"/>
                </a:lnTo>
                <a:lnTo>
                  <a:pt x="5253" y="1115"/>
                </a:lnTo>
                <a:lnTo>
                  <a:pt x="5288" y="1069"/>
                </a:lnTo>
                <a:lnTo>
                  <a:pt x="5315" y="1125"/>
                </a:lnTo>
                <a:lnTo>
                  <a:pt x="5350" y="1088"/>
                </a:lnTo>
                <a:lnTo>
                  <a:pt x="5376" y="1042"/>
                </a:lnTo>
                <a:lnTo>
                  <a:pt x="5403" y="1042"/>
                </a:lnTo>
                <a:lnTo>
                  <a:pt x="5438" y="1014"/>
                </a:lnTo>
                <a:lnTo>
                  <a:pt x="5464" y="1097"/>
                </a:lnTo>
                <a:lnTo>
                  <a:pt x="5500" y="1161"/>
                </a:lnTo>
                <a:lnTo>
                  <a:pt x="5526" y="1189"/>
                </a:lnTo>
                <a:lnTo>
                  <a:pt x="5561" y="1180"/>
                </a:lnTo>
                <a:lnTo>
                  <a:pt x="5588" y="1143"/>
                </a:lnTo>
              </a:path>
            </a:pathLst>
          </a:custGeom>
          <a:noFill/>
          <a:ln w="762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801731-1CDC-5DEA-EFDE-E9DB92BA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EE36EE6-FDC3-B228-2F48-310EF6A9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48" y="3346725"/>
            <a:ext cx="4521041" cy="34470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0525-F384-373C-C737-8D045540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20100" cy="750771"/>
          </a:xfrm>
        </p:spPr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324E53-2457-EB4B-8A1D-FA7FE41A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8C5EA12-2E4D-4069-0088-4259DEDE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E60614-6976-0536-CB92-5E1D7AD6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" y="617546"/>
            <a:ext cx="9692640" cy="4114800"/>
          </a:xfrm>
        </p:spPr>
        <p:txBody>
          <a:bodyPr/>
          <a:lstStyle/>
          <a:p>
            <a:r>
              <a:rPr lang="en-GB" sz="2100" dirty="0"/>
              <a:t>For more information, see the PowerPoint presentations</a:t>
            </a:r>
          </a:p>
          <a:p>
            <a:pPr lvl="1"/>
            <a:r>
              <a:rPr lang="en-GB" sz="2100" i="1" dirty="0"/>
              <a:t>Financial prices and spot prices – annual contracts 2002-2017</a:t>
            </a:r>
            <a:r>
              <a:rPr lang="en-GB" sz="2100" dirty="0"/>
              <a:t>.</a:t>
            </a:r>
          </a:p>
          <a:p>
            <a:pPr lvl="1"/>
            <a:r>
              <a:rPr lang="en-GB" sz="2100" i="1" dirty="0"/>
              <a:t>Financial prices and spot prices – quarter contracts 2006-2017</a:t>
            </a:r>
            <a:r>
              <a:rPr lang="en-GB" sz="2100" dirty="0"/>
              <a:t>.</a:t>
            </a:r>
          </a:p>
          <a:p>
            <a:r>
              <a:rPr lang="en-GB" sz="2100" dirty="0"/>
              <a:t>These presentations give you the experiences from the Nordic market for power derivatives.</a:t>
            </a:r>
          </a:p>
        </p:txBody>
      </p:sp>
    </p:spTree>
    <p:extLst>
      <p:ext uri="{BB962C8B-B14F-4D97-AF65-F5344CB8AC3E}">
        <p14:creationId xmlns:p14="http://schemas.microsoft.com/office/powerpoint/2010/main" val="38315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798897" y="81668"/>
            <a:ext cx="7575082" cy="1294747"/>
          </a:xfrm>
          <a:noFill/>
        </p:spPr>
        <p:txBody>
          <a:bodyPr/>
          <a:lstStyle/>
          <a:p>
            <a:r>
              <a:rPr lang="en-GB" sz="4000" dirty="0"/>
              <a:t>Appendix 2</a:t>
            </a:r>
            <a:br>
              <a:rPr lang="en-GB" sz="4000" dirty="0"/>
            </a:br>
            <a:r>
              <a:rPr lang="en-GB" sz="3400" dirty="0"/>
              <a:t>Terminology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298384" y="1352463"/>
            <a:ext cx="9163251" cy="3479418"/>
          </a:xfrm>
        </p:spPr>
        <p:txBody>
          <a:bodyPr/>
          <a:lstStyle/>
          <a:p>
            <a:pPr marL="355600" indent="-355600">
              <a:tabLst>
                <a:tab pos="360363" algn="l"/>
              </a:tabLst>
            </a:pPr>
            <a:r>
              <a:rPr lang="en-GB" sz="2000" i="1" dirty="0"/>
              <a:t>Forward price</a:t>
            </a:r>
            <a:r>
              <a:rPr lang="en-GB" sz="2000" dirty="0"/>
              <a:t>  The price of a futures contract. See Wikipedia </a:t>
            </a:r>
            <a:r>
              <a:rPr lang="en-GB" sz="2000" i="1" dirty="0"/>
              <a:t>futures contract</a:t>
            </a:r>
            <a:r>
              <a:rPr lang="en-GB" sz="2000" dirty="0"/>
              <a:t>.</a:t>
            </a:r>
            <a:endParaRPr lang="en-GB" sz="2000" i="1" dirty="0"/>
          </a:p>
          <a:p>
            <a:pPr marL="355600" indent="-355600">
              <a:tabLst>
                <a:tab pos="360363" algn="l"/>
              </a:tabLst>
            </a:pPr>
            <a:r>
              <a:rPr lang="en-GB" sz="2000" i="1" dirty="0"/>
              <a:t>Futures market</a:t>
            </a:r>
            <a:r>
              <a:rPr lang="en-GB" sz="2000" dirty="0"/>
              <a:t>  See Wikipedia </a:t>
            </a:r>
            <a:r>
              <a:rPr lang="en-GB" sz="2000" i="1" dirty="0"/>
              <a:t>futures contract</a:t>
            </a:r>
            <a:r>
              <a:rPr lang="en-GB" sz="2000" dirty="0"/>
              <a:t>.</a:t>
            </a:r>
            <a:endParaRPr lang="en-GB" sz="2000" i="1" dirty="0"/>
          </a:p>
          <a:p>
            <a:pPr marL="355600" indent="-355600">
              <a:tabLst>
                <a:tab pos="360363" algn="l"/>
              </a:tabLst>
            </a:pPr>
            <a:r>
              <a:rPr lang="en-GB" sz="2000" i="1" dirty="0"/>
              <a:t>Market coupling</a:t>
            </a:r>
            <a:r>
              <a:rPr lang="en-GB" sz="2000" dirty="0"/>
              <a:t> See the PDF document </a:t>
            </a:r>
            <a:r>
              <a:rPr lang="en-GB" sz="2000" i="1" dirty="0"/>
              <a:t>The Liberalized Electricity Market</a:t>
            </a:r>
            <a:r>
              <a:rPr lang="en-GB" sz="2000" dirty="0"/>
              <a:t> and the PowerPoint presentation </a:t>
            </a:r>
            <a:r>
              <a:rPr lang="en-GB" sz="2000" i="1" dirty="0"/>
              <a:t>Unbundling and EU’s Single Electricity Market</a:t>
            </a:r>
            <a:r>
              <a:rPr lang="en-GB" sz="2000" dirty="0"/>
              <a:t>.</a:t>
            </a:r>
            <a:endParaRPr lang="en-GB" sz="2000" i="1" dirty="0"/>
          </a:p>
          <a:p>
            <a:pPr marL="355600" indent="-355600">
              <a:tabLst>
                <a:tab pos="360363" algn="l"/>
              </a:tabLst>
            </a:pPr>
            <a:r>
              <a:rPr lang="en-GB" sz="2000" i="1" dirty="0"/>
              <a:t>Power derivative</a:t>
            </a:r>
            <a:r>
              <a:rPr lang="en-GB" sz="2000" dirty="0"/>
              <a:t>  See the PDF document </a:t>
            </a:r>
            <a:r>
              <a:rPr lang="en-GB" sz="2000" i="1" dirty="0"/>
              <a:t>The Liberalized Electricity Market</a:t>
            </a:r>
            <a:r>
              <a:rPr lang="en-GB" sz="2000" dirty="0"/>
              <a:t>. </a:t>
            </a:r>
            <a:endParaRPr lang="en-GB" sz="2000" i="1" dirty="0"/>
          </a:p>
          <a:p>
            <a:pPr marL="355600" indent="-355600">
              <a:tabLst>
                <a:tab pos="360363" algn="l"/>
              </a:tabLst>
            </a:pPr>
            <a:r>
              <a:rPr lang="en-GB" sz="2000" i="1" dirty="0"/>
              <a:t>Spot price</a:t>
            </a:r>
            <a:r>
              <a:rPr lang="en-GB" sz="2000" dirty="0"/>
              <a:t>  See the PowerPoint presentation </a:t>
            </a:r>
            <a:r>
              <a:rPr lang="en-GB" sz="2000" i="1" dirty="0"/>
              <a:t>Maximizing the economic value of market coupling and spot trading</a:t>
            </a:r>
            <a:r>
              <a:rPr lang="en-GB" sz="2000" dirty="0"/>
              <a:t>.</a:t>
            </a:r>
          </a:p>
          <a:p>
            <a:pPr marL="355600" indent="-355600">
              <a:buNone/>
              <a:tabLst>
                <a:tab pos="360363" algn="l"/>
              </a:tabLst>
            </a:pPr>
            <a:r>
              <a:rPr lang="en-GB" sz="2000" dirty="0"/>
              <a:t>	You may also refer to the PDF document </a:t>
            </a:r>
            <a:r>
              <a:rPr lang="en-GB" sz="2000" i="1" dirty="0"/>
              <a:t>The Liberalized Electricity Market</a:t>
            </a:r>
            <a:r>
              <a:rPr lang="en-GB" sz="2000" dirty="0"/>
              <a:t>.</a:t>
            </a:r>
          </a:p>
          <a:p>
            <a:pPr marL="355600" indent="-355600">
              <a:buNone/>
              <a:tabLst>
                <a:tab pos="360363" algn="l"/>
              </a:tabLst>
            </a:pPr>
            <a:endParaRPr lang="en-GB" sz="2000" dirty="0"/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F3EC6D5-3D7A-1AF8-0A4C-E3FD731C7FD6}"/>
              </a:ext>
            </a:extLst>
          </p:cNvPr>
          <p:cNvGrpSpPr>
            <a:grpSpLocks noChangeAspect="1"/>
          </p:cNvGrpSpPr>
          <p:nvPr/>
        </p:nvGrpSpPr>
        <p:grpSpPr>
          <a:xfrm>
            <a:off x="4586438" y="5505537"/>
            <a:ext cx="1474470" cy="1085850"/>
            <a:chOff x="4092575" y="4313238"/>
            <a:chExt cx="1843088" cy="13573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73335E4-749C-4EAB-0EA4-5D7DC07C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327526"/>
              <a:ext cx="1819275" cy="1336675"/>
            </a:xfrm>
            <a:custGeom>
              <a:avLst/>
              <a:gdLst/>
              <a:ahLst/>
              <a:cxnLst>
                <a:cxn ang="0">
                  <a:pos x="56" y="290"/>
                </a:cxn>
                <a:cxn ang="0">
                  <a:pos x="117" y="213"/>
                </a:cxn>
                <a:cxn ang="0">
                  <a:pos x="182" y="127"/>
                </a:cxn>
                <a:cxn ang="0">
                  <a:pos x="275" y="45"/>
                </a:cxn>
                <a:cxn ang="0">
                  <a:pos x="366" y="2"/>
                </a:cxn>
                <a:cxn ang="0">
                  <a:pos x="460" y="25"/>
                </a:cxn>
                <a:cxn ang="0">
                  <a:pos x="595" y="97"/>
                </a:cxn>
                <a:cxn ang="0">
                  <a:pos x="704" y="186"/>
                </a:cxn>
                <a:cxn ang="0">
                  <a:pos x="839" y="168"/>
                </a:cxn>
                <a:cxn ang="0">
                  <a:pos x="973" y="200"/>
                </a:cxn>
                <a:cxn ang="0">
                  <a:pos x="1110" y="270"/>
                </a:cxn>
                <a:cxn ang="0">
                  <a:pos x="1113" y="308"/>
                </a:cxn>
                <a:cxn ang="0">
                  <a:pos x="1119" y="354"/>
                </a:cxn>
                <a:cxn ang="0">
                  <a:pos x="1104" y="393"/>
                </a:cxn>
                <a:cxn ang="0">
                  <a:pos x="1092" y="447"/>
                </a:cxn>
                <a:cxn ang="0">
                  <a:pos x="1029" y="511"/>
                </a:cxn>
                <a:cxn ang="0">
                  <a:pos x="957" y="599"/>
                </a:cxn>
                <a:cxn ang="0">
                  <a:pos x="848" y="701"/>
                </a:cxn>
                <a:cxn ang="0">
                  <a:pos x="778" y="778"/>
                </a:cxn>
                <a:cxn ang="0">
                  <a:pos x="704" y="833"/>
                </a:cxn>
                <a:cxn ang="0">
                  <a:pos x="631" y="767"/>
                </a:cxn>
                <a:cxn ang="0">
                  <a:pos x="544" y="706"/>
                </a:cxn>
                <a:cxn ang="0">
                  <a:pos x="446" y="653"/>
                </a:cxn>
                <a:cxn ang="0">
                  <a:pos x="397" y="610"/>
                </a:cxn>
                <a:cxn ang="0">
                  <a:pos x="351" y="574"/>
                </a:cxn>
                <a:cxn ang="0">
                  <a:pos x="293" y="583"/>
                </a:cxn>
                <a:cxn ang="0">
                  <a:pos x="239" y="567"/>
                </a:cxn>
                <a:cxn ang="0">
                  <a:pos x="160" y="517"/>
                </a:cxn>
                <a:cxn ang="0">
                  <a:pos x="62" y="486"/>
                </a:cxn>
                <a:cxn ang="0">
                  <a:pos x="2" y="483"/>
                </a:cxn>
                <a:cxn ang="0">
                  <a:pos x="24" y="440"/>
                </a:cxn>
                <a:cxn ang="0">
                  <a:pos x="31" y="399"/>
                </a:cxn>
                <a:cxn ang="0">
                  <a:pos x="0" y="351"/>
                </a:cxn>
              </a:cxnLst>
              <a:rect l="0" t="0" r="r" b="b"/>
              <a:pathLst>
                <a:path w="1146" h="842">
                  <a:moveTo>
                    <a:pt x="0" y="351"/>
                  </a:moveTo>
                  <a:lnTo>
                    <a:pt x="56" y="290"/>
                  </a:lnTo>
                  <a:lnTo>
                    <a:pt x="97" y="245"/>
                  </a:lnTo>
                  <a:lnTo>
                    <a:pt x="117" y="213"/>
                  </a:lnTo>
                  <a:lnTo>
                    <a:pt x="149" y="179"/>
                  </a:lnTo>
                  <a:lnTo>
                    <a:pt x="182" y="127"/>
                  </a:lnTo>
                  <a:lnTo>
                    <a:pt x="223" y="84"/>
                  </a:lnTo>
                  <a:lnTo>
                    <a:pt x="275" y="45"/>
                  </a:lnTo>
                  <a:lnTo>
                    <a:pt x="313" y="0"/>
                  </a:lnTo>
                  <a:lnTo>
                    <a:pt x="366" y="2"/>
                  </a:lnTo>
                  <a:lnTo>
                    <a:pt x="406" y="11"/>
                  </a:lnTo>
                  <a:lnTo>
                    <a:pt x="460" y="25"/>
                  </a:lnTo>
                  <a:lnTo>
                    <a:pt x="539" y="68"/>
                  </a:lnTo>
                  <a:lnTo>
                    <a:pt x="595" y="97"/>
                  </a:lnTo>
                  <a:lnTo>
                    <a:pt x="681" y="175"/>
                  </a:lnTo>
                  <a:lnTo>
                    <a:pt x="704" y="186"/>
                  </a:lnTo>
                  <a:lnTo>
                    <a:pt x="760" y="173"/>
                  </a:lnTo>
                  <a:lnTo>
                    <a:pt x="839" y="168"/>
                  </a:lnTo>
                  <a:lnTo>
                    <a:pt x="891" y="177"/>
                  </a:lnTo>
                  <a:lnTo>
                    <a:pt x="973" y="200"/>
                  </a:lnTo>
                  <a:lnTo>
                    <a:pt x="1033" y="227"/>
                  </a:lnTo>
                  <a:lnTo>
                    <a:pt x="1110" y="270"/>
                  </a:lnTo>
                  <a:lnTo>
                    <a:pt x="1146" y="299"/>
                  </a:lnTo>
                  <a:lnTo>
                    <a:pt x="1113" y="308"/>
                  </a:lnTo>
                  <a:lnTo>
                    <a:pt x="1110" y="320"/>
                  </a:lnTo>
                  <a:lnTo>
                    <a:pt x="1119" y="354"/>
                  </a:lnTo>
                  <a:lnTo>
                    <a:pt x="1104" y="381"/>
                  </a:lnTo>
                  <a:lnTo>
                    <a:pt x="1104" y="393"/>
                  </a:lnTo>
                  <a:lnTo>
                    <a:pt x="1124" y="424"/>
                  </a:lnTo>
                  <a:lnTo>
                    <a:pt x="1092" y="447"/>
                  </a:lnTo>
                  <a:lnTo>
                    <a:pt x="1062" y="467"/>
                  </a:lnTo>
                  <a:lnTo>
                    <a:pt x="1029" y="511"/>
                  </a:lnTo>
                  <a:lnTo>
                    <a:pt x="1009" y="542"/>
                  </a:lnTo>
                  <a:lnTo>
                    <a:pt x="957" y="599"/>
                  </a:lnTo>
                  <a:lnTo>
                    <a:pt x="896" y="656"/>
                  </a:lnTo>
                  <a:lnTo>
                    <a:pt x="848" y="701"/>
                  </a:lnTo>
                  <a:lnTo>
                    <a:pt x="817" y="740"/>
                  </a:lnTo>
                  <a:lnTo>
                    <a:pt x="778" y="778"/>
                  </a:lnTo>
                  <a:lnTo>
                    <a:pt x="722" y="842"/>
                  </a:lnTo>
                  <a:lnTo>
                    <a:pt x="704" y="833"/>
                  </a:lnTo>
                  <a:lnTo>
                    <a:pt x="661" y="790"/>
                  </a:lnTo>
                  <a:lnTo>
                    <a:pt x="631" y="767"/>
                  </a:lnTo>
                  <a:lnTo>
                    <a:pt x="609" y="762"/>
                  </a:lnTo>
                  <a:lnTo>
                    <a:pt x="544" y="706"/>
                  </a:lnTo>
                  <a:lnTo>
                    <a:pt x="498" y="676"/>
                  </a:lnTo>
                  <a:lnTo>
                    <a:pt x="446" y="653"/>
                  </a:lnTo>
                  <a:lnTo>
                    <a:pt x="406" y="640"/>
                  </a:lnTo>
                  <a:lnTo>
                    <a:pt x="397" y="610"/>
                  </a:lnTo>
                  <a:lnTo>
                    <a:pt x="377" y="583"/>
                  </a:lnTo>
                  <a:lnTo>
                    <a:pt x="351" y="574"/>
                  </a:lnTo>
                  <a:lnTo>
                    <a:pt x="333" y="571"/>
                  </a:lnTo>
                  <a:lnTo>
                    <a:pt x="293" y="583"/>
                  </a:lnTo>
                  <a:lnTo>
                    <a:pt x="268" y="595"/>
                  </a:lnTo>
                  <a:lnTo>
                    <a:pt x="239" y="567"/>
                  </a:lnTo>
                  <a:lnTo>
                    <a:pt x="198" y="538"/>
                  </a:lnTo>
                  <a:lnTo>
                    <a:pt x="160" y="517"/>
                  </a:lnTo>
                  <a:lnTo>
                    <a:pt x="106" y="499"/>
                  </a:lnTo>
                  <a:lnTo>
                    <a:pt x="62" y="486"/>
                  </a:lnTo>
                  <a:lnTo>
                    <a:pt x="20" y="483"/>
                  </a:lnTo>
                  <a:lnTo>
                    <a:pt x="2" y="483"/>
                  </a:lnTo>
                  <a:lnTo>
                    <a:pt x="9" y="469"/>
                  </a:lnTo>
                  <a:lnTo>
                    <a:pt x="24" y="440"/>
                  </a:lnTo>
                  <a:lnTo>
                    <a:pt x="13" y="413"/>
                  </a:lnTo>
                  <a:lnTo>
                    <a:pt x="31" y="399"/>
                  </a:lnTo>
                  <a:lnTo>
                    <a:pt x="29" y="384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F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E848B6C-FED6-0999-C8FA-C7DC771D8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4816476"/>
              <a:ext cx="1778000" cy="833438"/>
            </a:xfrm>
            <a:custGeom>
              <a:avLst/>
              <a:gdLst/>
              <a:ahLst/>
              <a:cxnLst>
                <a:cxn ang="0">
                  <a:pos x="111" y="85"/>
                </a:cxn>
                <a:cxn ang="0">
                  <a:pos x="271" y="172"/>
                </a:cxn>
                <a:cxn ang="0">
                  <a:pos x="338" y="217"/>
                </a:cxn>
                <a:cxn ang="0">
                  <a:pos x="431" y="238"/>
                </a:cxn>
                <a:cxn ang="0">
                  <a:pos x="480" y="276"/>
                </a:cxn>
                <a:cxn ang="0">
                  <a:pos x="564" y="304"/>
                </a:cxn>
                <a:cxn ang="0">
                  <a:pos x="702" y="386"/>
                </a:cxn>
                <a:cxn ang="0">
                  <a:pos x="770" y="363"/>
                </a:cxn>
                <a:cxn ang="0">
                  <a:pos x="835" y="278"/>
                </a:cxn>
                <a:cxn ang="0">
                  <a:pos x="878" y="231"/>
                </a:cxn>
                <a:cxn ang="0">
                  <a:pos x="926" y="181"/>
                </a:cxn>
                <a:cxn ang="0">
                  <a:pos x="986" y="110"/>
                </a:cxn>
                <a:cxn ang="0">
                  <a:pos x="1020" y="58"/>
                </a:cxn>
                <a:cxn ang="0">
                  <a:pos x="1111" y="0"/>
                </a:cxn>
                <a:cxn ang="0">
                  <a:pos x="1104" y="69"/>
                </a:cxn>
                <a:cxn ang="0">
                  <a:pos x="1120" y="110"/>
                </a:cxn>
                <a:cxn ang="0">
                  <a:pos x="1059" y="162"/>
                </a:cxn>
                <a:cxn ang="0">
                  <a:pos x="1004" y="231"/>
                </a:cxn>
                <a:cxn ang="0">
                  <a:pos x="898" y="340"/>
                </a:cxn>
                <a:cxn ang="0">
                  <a:pos x="817" y="429"/>
                </a:cxn>
                <a:cxn ang="0">
                  <a:pos x="729" y="523"/>
                </a:cxn>
                <a:cxn ang="0">
                  <a:pos x="677" y="495"/>
                </a:cxn>
                <a:cxn ang="0">
                  <a:pos x="609" y="459"/>
                </a:cxn>
                <a:cxn ang="0">
                  <a:pos x="508" y="375"/>
                </a:cxn>
                <a:cxn ang="0">
                  <a:pos x="406" y="329"/>
                </a:cxn>
                <a:cxn ang="0">
                  <a:pos x="373" y="274"/>
                </a:cxn>
                <a:cxn ang="0">
                  <a:pos x="331" y="263"/>
                </a:cxn>
                <a:cxn ang="0">
                  <a:pos x="260" y="285"/>
                </a:cxn>
                <a:cxn ang="0">
                  <a:pos x="207" y="233"/>
                </a:cxn>
                <a:cxn ang="0">
                  <a:pos x="115" y="194"/>
                </a:cxn>
                <a:cxn ang="0">
                  <a:pos x="38" y="176"/>
                </a:cxn>
                <a:cxn ang="0">
                  <a:pos x="0" y="157"/>
                </a:cxn>
                <a:cxn ang="0">
                  <a:pos x="16" y="108"/>
                </a:cxn>
                <a:cxn ang="0">
                  <a:pos x="29" y="73"/>
                </a:cxn>
              </a:cxnLst>
              <a:rect l="0" t="0" r="r" b="b"/>
              <a:pathLst>
                <a:path w="1120" h="525">
                  <a:moveTo>
                    <a:pt x="29" y="73"/>
                  </a:moveTo>
                  <a:lnTo>
                    <a:pt x="111" y="85"/>
                  </a:lnTo>
                  <a:lnTo>
                    <a:pt x="191" y="128"/>
                  </a:lnTo>
                  <a:lnTo>
                    <a:pt x="271" y="172"/>
                  </a:lnTo>
                  <a:lnTo>
                    <a:pt x="318" y="215"/>
                  </a:lnTo>
                  <a:lnTo>
                    <a:pt x="338" y="217"/>
                  </a:lnTo>
                  <a:lnTo>
                    <a:pt x="395" y="217"/>
                  </a:lnTo>
                  <a:lnTo>
                    <a:pt x="431" y="238"/>
                  </a:lnTo>
                  <a:lnTo>
                    <a:pt x="444" y="272"/>
                  </a:lnTo>
                  <a:lnTo>
                    <a:pt x="480" y="276"/>
                  </a:lnTo>
                  <a:lnTo>
                    <a:pt x="522" y="285"/>
                  </a:lnTo>
                  <a:lnTo>
                    <a:pt x="564" y="304"/>
                  </a:lnTo>
                  <a:lnTo>
                    <a:pt x="625" y="340"/>
                  </a:lnTo>
                  <a:lnTo>
                    <a:pt x="702" y="386"/>
                  </a:lnTo>
                  <a:lnTo>
                    <a:pt x="733" y="397"/>
                  </a:lnTo>
                  <a:lnTo>
                    <a:pt x="770" y="363"/>
                  </a:lnTo>
                  <a:lnTo>
                    <a:pt x="822" y="311"/>
                  </a:lnTo>
                  <a:lnTo>
                    <a:pt x="835" y="278"/>
                  </a:lnTo>
                  <a:lnTo>
                    <a:pt x="851" y="247"/>
                  </a:lnTo>
                  <a:lnTo>
                    <a:pt x="878" y="231"/>
                  </a:lnTo>
                  <a:lnTo>
                    <a:pt x="900" y="217"/>
                  </a:lnTo>
                  <a:lnTo>
                    <a:pt x="926" y="181"/>
                  </a:lnTo>
                  <a:lnTo>
                    <a:pt x="959" y="137"/>
                  </a:lnTo>
                  <a:lnTo>
                    <a:pt x="986" y="110"/>
                  </a:lnTo>
                  <a:lnTo>
                    <a:pt x="1007" y="69"/>
                  </a:lnTo>
                  <a:lnTo>
                    <a:pt x="1020" y="58"/>
                  </a:lnTo>
                  <a:lnTo>
                    <a:pt x="1055" y="42"/>
                  </a:lnTo>
                  <a:lnTo>
                    <a:pt x="1111" y="0"/>
                  </a:lnTo>
                  <a:lnTo>
                    <a:pt x="1117" y="44"/>
                  </a:lnTo>
                  <a:lnTo>
                    <a:pt x="1104" y="69"/>
                  </a:lnTo>
                  <a:lnTo>
                    <a:pt x="1104" y="82"/>
                  </a:lnTo>
                  <a:lnTo>
                    <a:pt x="1120" y="110"/>
                  </a:lnTo>
                  <a:lnTo>
                    <a:pt x="1095" y="137"/>
                  </a:lnTo>
                  <a:lnTo>
                    <a:pt x="1059" y="162"/>
                  </a:lnTo>
                  <a:lnTo>
                    <a:pt x="1031" y="197"/>
                  </a:lnTo>
                  <a:lnTo>
                    <a:pt x="1004" y="231"/>
                  </a:lnTo>
                  <a:lnTo>
                    <a:pt x="964" y="281"/>
                  </a:lnTo>
                  <a:lnTo>
                    <a:pt x="898" y="340"/>
                  </a:lnTo>
                  <a:lnTo>
                    <a:pt x="851" y="386"/>
                  </a:lnTo>
                  <a:lnTo>
                    <a:pt x="817" y="429"/>
                  </a:lnTo>
                  <a:lnTo>
                    <a:pt x="770" y="481"/>
                  </a:lnTo>
                  <a:lnTo>
                    <a:pt x="729" y="523"/>
                  </a:lnTo>
                  <a:lnTo>
                    <a:pt x="704" y="525"/>
                  </a:lnTo>
                  <a:lnTo>
                    <a:pt x="677" y="495"/>
                  </a:lnTo>
                  <a:lnTo>
                    <a:pt x="632" y="461"/>
                  </a:lnTo>
                  <a:lnTo>
                    <a:pt x="609" y="459"/>
                  </a:lnTo>
                  <a:lnTo>
                    <a:pt x="560" y="411"/>
                  </a:lnTo>
                  <a:lnTo>
                    <a:pt x="508" y="375"/>
                  </a:lnTo>
                  <a:lnTo>
                    <a:pt x="476" y="356"/>
                  </a:lnTo>
                  <a:lnTo>
                    <a:pt x="406" y="329"/>
                  </a:lnTo>
                  <a:lnTo>
                    <a:pt x="397" y="299"/>
                  </a:lnTo>
                  <a:lnTo>
                    <a:pt x="373" y="274"/>
                  </a:lnTo>
                  <a:lnTo>
                    <a:pt x="350" y="267"/>
                  </a:lnTo>
                  <a:lnTo>
                    <a:pt x="331" y="263"/>
                  </a:lnTo>
                  <a:lnTo>
                    <a:pt x="300" y="269"/>
                  </a:lnTo>
                  <a:lnTo>
                    <a:pt x="260" y="285"/>
                  </a:lnTo>
                  <a:lnTo>
                    <a:pt x="233" y="256"/>
                  </a:lnTo>
                  <a:lnTo>
                    <a:pt x="207" y="233"/>
                  </a:lnTo>
                  <a:lnTo>
                    <a:pt x="180" y="217"/>
                  </a:lnTo>
                  <a:lnTo>
                    <a:pt x="115" y="194"/>
                  </a:lnTo>
                  <a:lnTo>
                    <a:pt x="70" y="176"/>
                  </a:lnTo>
                  <a:lnTo>
                    <a:pt x="38" y="176"/>
                  </a:lnTo>
                  <a:lnTo>
                    <a:pt x="0" y="176"/>
                  </a:lnTo>
                  <a:lnTo>
                    <a:pt x="0" y="157"/>
                  </a:lnTo>
                  <a:lnTo>
                    <a:pt x="27" y="133"/>
                  </a:lnTo>
                  <a:lnTo>
                    <a:pt x="16" y="108"/>
                  </a:lnTo>
                  <a:lnTo>
                    <a:pt x="29" y="91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D2C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3CDC61A-CF09-B8D8-C9B8-1320F681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313238"/>
              <a:ext cx="1108075" cy="855663"/>
            </a:xfrm>
            <a:custGeom>
              <a:avLst/>
              <a:gdLst/>
              <a:ahLst/>
              <a:cxnLst>
                <a:cxn ang="0">
                  <a:pos x="370" y="3"/>
                </a:cxn>
                <a:cxn ang="0">
                  <a:pos x="478" y="34"/>
                </a:cxn>
                <a:cxn ang="0">
                  <a:pos x="601" y="98"/>
                </a:cxn>
                <a:cxn ang="0">
                  <a:pos x="695" y="168"/>
                </a:cxn>
                <a:cxn ang="0">
                  <a:pos x="696" y="187"/>
                </a:cxn>
                <a:cxn ang="0">
                  <a:pos x="670" y="172"/>
                </a:cxn>
                <a:cxn ang="0">
                  <a:pos x="583" y="103"/>
                </a:cxn>
                <a:cxn ang="0">
                  <a:pos x="490" y="53"/>
                </a:cxn>
                <a:cxn ang="0">
                  <a:pos x="400" y="19"/>
                </a:cxn>
                <a:cxn ang="0">
                  <a:pos x="330" y="18"/>
                </a:cxn>
                <a:cxn ang="0">
                  <a:pos x="282" y="62"/>
                </a:cxn>
                <a:cxn ang="0">
                  <a:pos x="210" y="127"/>
                </a:cxn>
                <a:cxn ang="0">
                  <a:pos x="170" y="189"/>
                </a:cxn>
                <a:cxn ang="0">
                  <a:pos x="106" y="265"/>
                </a:cxn>
                <a:cxn ang="0">
                  <a:pos x="35" y="339"/>
                </a:cxn>
                <a:cxn ang="0">
                  <a:pos x="20" y="370"/>
                </a:cxn>
                <a:cxn ang="0">
                  <a:pos x="52" y="393"/>
                </a:cxn>
                <a:cxn ang="0">
                  <a:pos x="55" y="414"/>
                </a:cxn>
                <a:cxn ang="0">
                  <a:pos x="40" y="434"/>
                </a:cxn>
                <a:cxn ang="0">
                  <a:pos x="47" y="456"/>
                </a:cxn>
                <a:cxn ang="0">
                  <a:pos x="29" y="478"/>
                </a:cxn>
                <a:cxn ang="0">
                  <a:pos x="61" y="484"/>
                </a:cxn>
                <a:cxn ang="0">
                  <a:pos x="128" y="502"/>
                </a:cxn>
                <a:cxn ang="0">
                  <a:pos x="188" y="539"/>
                </a:cxn>
                <a:cxn ang="0">
                  <a:pos x="76" y="498"/>
                </a:cxn>
                <a:cxn ang="0">
                  <a:pos x="24" y="500"/>
                </a:cxn>
                <a:cxn ang="0">
                  <a:pos x="6" y="489"/>
                </a:cxn>
                <a:cxn ang="0">
                  <a:pos x="23" y="462"/>
                </a:cxn>
                <a:cxn ang="0">
                  <a:pos x="29" y="447"/>
                </a:cxn>
                <a:cxn ang="0">
                  <a:pos x="18" y="426"/>
                </a:cxn>
                <a:cxn ang="0">
                  <a:pos x="32" y="411"/>
                </a:cxn>
                <a:cxn ang="0">
                  <a:pos x="36" y="400"/>
                </a:cxn>
                <a:cxn ang="0">
                  <a:pos x="13" y="378"/>
                </a:cxn>
                <a:cxn ang="0">
                  <a:pos x="2" y="357"/>
                </a:cxn>
                <a:cxn ang="0">
                  <a:pos x="46" y="311"/>
                </a:cxn>
                <a:cxn ang="0">
                  <a:pos x="100" y="253"/>
                </a:cxn>
                <a:cxn ang="0">
                  <a:pos x="122" y="219"/>
                </a:cxn>
                <a:cxn ang="0">
                  <a:pos x="170" y="168"/>
                </a:cxn>
                <a:cxn ang="0">
                  <a:pos x="203" y="121"/>
                </a:cxn>
                <a:cxn ang="0">
                  <a:pos x="262" y="66"/>
                </a:cxn>
                <a:cxn ang="0">
                  <a:pos x="311" y="19"/>
                </a:cxn>
              </a:cxnLst>
              <a:rect l="0" t="0" r="r" b="b"/>
              <a:pathLst>
                <a:path w="698" h="539">
                  <a:moveTo>
                    <a:pt x="328" y="0"/>
                  </a:moveTo>
                  <a:lnTo>
                    <a:pt x="370" y="3"/>
                  </a:lnTo>
                  <a:lnTo>
                    <a:pt x="420" y="12"/>
                  </a:lnTo>
                  <a:lnTo>
                    <a:pt x="478" y="34"/>
                  </a:lnTo>
                  <a:lnTo>
                    <a:pt x="538" y="64"/>
                  </a:lnTo>
                  <a:lnTo>
                    <a:pt x="601" y="98"/>
                  </a:lnTo>
                  <a:lnTo>
                    <a:pt x="654" y="136"/>
                  </a:lnTo>
                  <a:lnTo>
                    <a:pt x="695" y="168"/>
                  </a:lnTo>
                  <a:lnTo>
                    <a:pt x="698" y="179"/>
                  </a:lnTo>
                  <a:lnTo>
                    <a:pt x="696" y="187"/>
                  </a:lnTo>
                  <a:lnTo>
                    <a:pt x="683" y="188"/>
                  </a:lnTo>
                  <a:lnTo>
                    <a:pt x="670" y="172"/>
                  </a:lnTo>
                  <a:lnTo>
                    <a:pt x="627" y="132"/>
                  </a:lnTo>
                  <a:lnTo>
                    <a:pt x="583" y="103"/>
                  </a:lnTo>
                  <a:lnTo>
                    <a:pt x="532" y="73"/>
                  </a:lnTo>
                  <a:lnTo>
                    <a:pt x="490" y="53"/>
                  </a:lnTo>
                  <a:lnTo>
                    <a:pt x="445" y="31"/>
                  </a:lnTo>
                  <a:lnTo>
                    <a:pt x="400" y="19"/>
                  </a:lnTo>
                  <a:lnTo>
                    <a:pt x="356" y="13"/>
                  </a:lnTo>
                  <a:lnTo>
                    <a:pt x="330" y="18"/>
                  </a:lnTo>
                  <a:lnTo>
                    <a:pt x="314" y="28"/>
                  </a:lnTo>
                  <a:lnTo>
                    <a:pt x="282" y="62"/>
                  </a:lnTo>
                  <a:lnTo>
                    <a:pt x="244" y="94"/>
                  </a:lnTo>
                  <a:lnTo>
                    <a:pt x="210" y="127"/>
                  </a:lnTo>
                  <a:lnTo>
                    <a:pt x="188" y="161"/>
                  </a:lnTo>
                  <a:lnTo>
                    <a:pt x="170" y="189"/>
                  </a:lnTo>
                  <a:lnTo>
                    <a:pt x="136" y="224"/>
                  </a:lnTo>
                  <a:lnTo>
                    <a:pt x="106" y="265"/>
                  </a:lnTo>
                  <a:lnTo>
                    <a:pt x="70" y="304"/>
                  </a:lnTo>
                  <a:lnTo>
                    <a:pt x="35" y="339"/>
                  </a:lnTo>
                  <a:lnTo>
                    <a:pt x="20" y="362"/>
                  </a:lnTo>
                  <a:lnTo>
                    <a:pt x="20" y="370"/>
                  </a:lnTo>
                  <a:lnTo>
                    <a:pt x="32" y="380"/>
                  </a:lnTo>
                  <a:lnTo>
                    <a:pt x="52" y="393"/>
                  </a:lnTo>
                  <a:lnTo>
                    <a:pt x="55" y="405"/>
                  </a:lnTo>
                  <a:lnTo>
                    <a:pt x="55" y="414"/>
                  </a:lnTo>
                  <a:lnTo>
                    <a:pt x="40" y="426"/>
                  </a:lnTo>
                  <a:lnTo>
                    <a:pt x="40" y="434"/>
                  </a:lnTo>
                  <a:lnTo>
                    <a:pt x="46" y="440"/>
                  </a:lnTo>
                  <a:lnTo>
                    <a:pt x="47" y="456"/>
                  </a:lnTo>
                  <a:lnTo>
                    <a:pt x="40" y="467"/>
                  </a:lnTo>
                  <a:lnTo>
                    <a:pt x="29" y="478"/>
                  </a:lnTo>
                  <a:lnTo>
                    <a:pt x="29" y="487"/>
                  </a:lnTo>
                  <a:lnTo>
                    <a:pt x="61" y="484"/>
                  </a:lnTo>
                  <a:lnTo>
                    <a:pt x="97" y="492"/>
                  </a:lnTo>
                  <a:lnTo>
                    <a:pt x="128" y="502"/>
                  </a:lnTo>
                  <a:lnTo>
                    <a:pt x="167" y="523"/>
                  </a:lnTo>
                  <a:lnTo>
                    <a:pt x="188" y="539"/>
                  </a:lnTo>
                  <a:lnTo>
                    <a:pt x="118" y="512"/>
                  </a:lnTo>
                  <a:lnTo>
                    <a:pt x="76" y="498"/>
                  </a:lnTo>
                  <a:lnTo>
                    <a:pt x="48" y="496"/>
                  </a:lnTo>
                  <a:lnTo>
                    <a:pt x="24" y="500"/>
                  </a:lnTo>
                  <a:lnTo>
                    <a:pt x="8" y="498"/>
                  </a:lnTo>
                  <a:lnTo>
                    <a:pt x="6" y="489"/>
                  </a:lnTo>
                  <a:lnTo>
                    <a:pt x="11" y="477"/>
                  </a:lnTo>
                  <a:lnTo>
                    <a:pt x="23" y="462"/>
                  </a:lnTo>
                  <a:lnTo>
                    <a:pt x="31" y="453"/>
                  </a:lnTo>
                  <a:lnTo>
                    <a:pt x="29" y="447"/>
                  </a:lnTo>
                  <a:lnTo>
                    <a:pt x="24" y="436"/>
                  </a:lnTo>
                  <a:lnTo>
                    <a:pt x="18" y="426"/>
                  </a:lnTo>
                  <a:lnTo>
                    <a:pt x="22" y="417"/>
                  </a:lnTo>
                  <a:lnTo>
                    <a:pt x="32" y="411"/>
                  </a:lnTo>
                  <a:lnTo>
                    <a:pt x="38" y="408"/>
                  </a:lnTo>
                  <a:lnTo>
                    <a:pt x="36" y="400"/>
                  </a:lnTo>
                  <a:lnTo>
                    <a:pt x="29" y="387"/>
                  </a:lnTo>
                  <a:lnTo>
                    <a:pt x="13" y="378"/>
                  </a:lnTo>
                  <a:lnTo>
                    <a:pt x="0" y="364"/>
                  </a:lnTo>
                  <a:lnTo>
                    <a:pt x="2" y="357"/>
                  </a:lnTo>
                  <a:lnTo>
                    <a:pt x="17" y="338"/>
                  </a:lnTo>
                  <a:lnTo>
                    <a:pt x="46" y="311"/>
                  </a:lnTo>
                  <a:lnTo>
                    <a:pt x="77" y="278"/>
                  </a:lnTo>
                  <a:lnTo>
                    <a:pt x="100" y="253"/>
                  </a:lnTo>
                  <a:lnTo>
                    <a:pt x="115" y="232"/>
                  </a:lnTo>
                  <a:lnTo>
                    <a:pt x="122" y="219"/>
                  </a:lnTo>
                  <a:lnTo>
                    <a:pt x="152" y="194"/>
                  </a:lnTo>
                  <a:lnTo>
                    <a:pt x="170" y="168"/>
                  </a:lnTo>
                  <a:lnTo>
                    <a:pt x="186" y="141"/>
                  </a:lnTo>
                  <a:lnTo>
                    <a:pt x="203" y="121"/>
                  </a:lnTo>
                  <a:lnTo>
                    <a:pt x="231" y="91"/>
                  </a:lnTo>
                  <a:lnTo>
                    <a:pt x="262" y="66"/>
                  </a:lnTo>
                  <a:lnTo>
                    <a:pt x="290" y="40"/>
                  </a:lnTo>
                  <a:lnTo>
                    <a:pt x="311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5B7113-4C82-62A8-7CFB-2807495A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440055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9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9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1AE81D3-8C71-B614-8B74-523D2B84A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4577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B43FEB6-81CC-E882-C820-A171E939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525963"/>
              <a:ext cx="180975" cy="90488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3" y="2"/>
                </a:cxn>
              </a:cxnLst>
              <a:rect l="0" t="0" r="r" b="b"/>
              <a:pathLst>
                <a:path w="114" h="57">
                  <a:moveTo>
                    <a:pt x="13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7A41070-A1D5-8AB5-7440-CAA9D06B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5974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F9263CA-C2E4-7EE3-84B6-647C5FEE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4662488"/>
              <a:ext cx="180975" cy="90488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3" y="1"/>
                </a:cxn>
              </a:cxnLst>
              <a:rect l="0" t="0" r="r" b="b"/>
              <a:pathLst>
                <a:path w="114" h="57">
                  <a:moveTo>
                    <a:pt x="13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B7CE4A0-8F84-312D-ECB6-2956EE80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732338"/>
              <a:ext cx="180975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4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3425949-2AB1-D10C-E61F-EB4ADA48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4819651"/>
              <a:ext cx="127000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80" y="36"/>
                </a:cxn>
                <a:cxn ang="0">
                  <a:pos x="77" y="45"/>
                </a:cxn>
                <a:cxn ang="0">
                  <a:pos x="68" y="42"/>
                </a:cxn>
                <a:cxn ang="0">
                  <a:pos x="53" y="26"/>
                </a:cxn>
                <a:cxn ang="0">
                  <a:pos x="30" y="16"/>
                </a:cxn>
                <a:cxn ang="0">
                  <a:pos x="8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80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80" y="36"/>
                  </a:lnTo>
                  <a:lnTo>
                    <a:pt x="77" y="45"/>
                  </a:lnTo>
                  <a:lnTo>
                    <a:pt x="68" y="42"/>
                  </a:lnTo>
                  <a:lnTo>
                    <a:pt x="53" y="26"/>
                  </a:lnTo>
                  <a:lnTo>
                    <a:pt x="30" y="16"/>
                  </a:lnTo>
                  <a:lnTo>
                    <a:pt x="8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6C316B-D093-6155-0275-B6845A40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4791076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6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5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6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2A34002-CA84-6160-DFFA-0B61588C1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4730751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5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5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B30DCD-B13E-D568-16A0-F6A72780B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464820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829C3C4-FF00-1C48-AC46-FA2AC030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4583113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0B46EBE-418E-B719-35B4-BB93E349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514851"/>
              <a:ext cx="179388" cy="920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8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8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8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64D57AC-3083-33AB-34E9-B2C544D3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852988"/>
              <a:ext cx="257175" cy="13017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1" y="14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96" y="12"/>
                </a:cxn>
                <a:cxn ang="0">
                  <a:pos x="134" y="31"/>
                </a:cxn>
                <a:cxn ang="0">
                  <a:pos x="155" y="47"/>
                </a:cxn>
                <a:cxn ang="0">
                  <a:pos x="162" y="56"/>
                </a:cxn>
                <a:cxn ang="0">
                  <a:pos x="161" y="71"/>
                </a:cxn>
                <a:cxn ang="0">
                  <a:pos x="149" y="82"/>
                </a:cxn>
                <a:cxn ang="0">
                  <a:pos x="150" y="68"/>
                </a:cxn>
                <a:cxn ang="0">
                  <a:pos x="147" y="53"/>
                </a:cxn>
                <a:cxn ang="0">
                  <a:pos x="128" y="41"/>
                </a:cxn>
                <a:cxn ang="0">
                  <a:pos x="97" y="23"/>
                </a:cxn>
                <a:cxn ang="0">
                  <a:pos x="68" y="11"/>
                </a:cxn>
                <a:cxn ang="0">
                  <a:pos x="56" y="14"/>
                </a:cxn>
                <a:cxn ang="0">
                  <a:pos x="41" y="29"/>
                </a:cxn>
                <a:cxn ang="0">
                  <a:pos x="22" y="56"/>
                </a:cxn>
                <a:cxn ang="0">
                  <a:pos x="18" y="68"/>
                </a:cxn>
                <a:cxn ang="0">
                  <a:pos x="21" y="78"/>
                </a:cxn>
                <a:cxn ang="0">
                  <a:pos x="18" y="82"/>
                </a:cxn>
                <a:cxn ang="0">
                  <a:pos x="0" y="80"/>
                </a:cxn>
                <a:cxn ang="0">
                  <a:pos x="0" y="70"/>
                </a:cxn>
              </a:cxnLst>
              <a:rect l="0" t="0" r="r" b="b"/>
              <a:pathLst>
                <a:path w="162" h="82">
                  <a:moveTo>
                    <a:pt x="0" y="70"/>
                  </a:moveTo>
                  <a:lnTo>
                    <a:pt x="41" y="1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96" y="12"/>
                  </a:lnTo>
                  <a:lnTo>
                    <a:pt x="134" y="31"/>
                  </a:lnTo>
                  <a:lnTo>
                    <a:pt x="155" y="47"/>
                  </a:lnTo>
                  <a:lnTo>
                    <a:pt x="162" y="56"/>
                  </a:lnTo>
                  <a:lnTo>
                    <a:pt x="161" y="71"/>
                  </a:lnTo>
                  <a:lnTo>
                    <a:pt x="149" y="82"/>
                  </a:lnTo>
                  <a:lnTo>
                    <a:pt x="150" y="68"/>
                  </a:lnTo>
                  <a:lnTo>
                    <a:pt x="147" y="53"/>
                  </a:lnTo>
                  <a:lnTo>
                    <a:pt x="128" y="41"/>
                  </a:lnTo>
                  <a:lnTo>
                    <a:pt x="97" y="23"/>
                  </a:lnTo>
                  <a:lnTo>
                    <a:pt x="68" y="11"/>
                  </a:lnTo>
                  <a:lnTo>
                    <a:pt x="56" y="14"/>
                  </a:lnTo>
                  <a:lnTo>
                    <a:pt x="41" y="29"/>
                  </a:lnTo>
                  <a:lnTo>
                    <a:pt x="22" y="56"/>
                  </a:lnTo>
                  <a:lnTo>
                    <a:pt x="18" y="68"/>
                  </a:lnTo>
                  <a:lnTo>
                    <a:pt x="21" y="78"/>
                  </a:lnTo>
                  <a:lnTo>
                    <a:pt x="18" y="82"/>
                  </a:lnTo>
                  <a:lnTo>
                    <a:pt x="0" y="8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1E06EBC-8E2A-8E52-317D-0B13FBA6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4937126"/>
              <a:ext cx="246063" cy="128588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9" y="26"/>
                </a:cxn>
                <a:cxn ang="0">
                  <a:pos x="117" y="49"/>
                </a:cxn>
                <a:cxn ang="0">
                  <a:pos x="95" y="67"/>
                </a:cxn>
                <a:cxn ang="0">
                  <a:pos x="81" y="66"/>
                </a:cxn>
                <a:cxn ang="0">
                  <a:pos x="49" y="44"/>
                </a:cxn>
                <a:cxn ang="0">
                  <a:pos x="21" y="26"/>
                </a:cxn>
                <a:cxn ang="0">
                  <a:pos x="9" y="15"/>
                </a:cxn>
                <a:cxn ang="0">
                  <a:pos x="0" y="21"/>
                </a:cxn>
                <a:cxn ang="0">
                  <a:pos x="23" y="38"/>
                </a:cxn>
                <a:cxn ang="0">
                  <a:pos x="49" y="54"/>
                </a:cxn>
                <a:cxn ang="0">
                  <a:pos x="74" y="73"/>
                </a:cxn>
                <a:cxn ang="0">
                  <a:pos x="88" y="81"/>
                </a:cxn>
                <a:cxn ang="0">
                  <a:pos x="102" y="81"/>
                </a:cxn>
                <a:cxn ang="0">
                  <a:pos x="113" y="63"/>
                </a:cxn>
                <a:cxn ang="0">
                  <a:pos x="137" y="42"/>
                </a:cxn>
                <a:cxn ang="0">
                  <a:pos x="150" y="32"/>
                </a:cxn>
                <a:cxn ang="0">
                  <a:pos x="155" y="13"/>
                </a:cxn>
                <a:cxn ang="0">
                  <a:pos x="150" y="0"/>
                </a:cxn>
              </a:cxnLst>
              <a:rect l="0" t="0" r="r" b="b"/>
              <a:pathLst>
                <a:path w="155" h="81">
                  <a:moveTo>
                    <a:pt x="150" y="0"/>
                  </a:moveTo>
                  <a:lnTo>
                    <a:pt x="139" y="26"/>
                  </a:lnTo>
                  <a:lnTo>
                    <a:pt x="117" y="49"/>
                  </a:lnTo>
                  <a:lnTo>
                    <a:pt x="95" y="67"/>
                  </a:lnTo>
                  <a:lnTo>
                    <a:pt x="81" y="66"/>
                  </a:lnTo>
                  <a:lnTo>
                    <a:pt x="49" y="44"/>
                  </a:lnTo>
                  <a:lnTo>
                    <a:pt x="21" y="26"/>
                  </a:lnTo>
                  <a:lnTo>
                    <a:pt x="9" y="15"/>
                  </a:lnTo>
                  <a:lnTo>
                    <a:pt x="0" y="21"/>
                  </a:lnTo>
                  <a:lnTo>
                    <a:pt x="23" y="38"/>
                  </a:lnTo>
                  <a:lnTo>
                    <a:pt x="49" y="54"/>
                  </a:lnTo>
                  <a:lnTo>
                    <a:pt x="74" y="73"/>
                  </a:lnTo>
                  <a:lnTo>
                    <a:pt x="88" y="81"/>
                  </a:lnTo>
                  <a:lnTo>
                    <a:pt x="102" y="81"/>
                  </a:lnTo>
                  <a:lnTo>
                    <a:pt x="113" y="63"/>
                  </a:lnTo>
                  <a:lnTo>
                    <a:pt x="137" y="42"/>
                  </a:lnTo>
                  <a:lnTo>
                    <a:pt x="150" y="32"/>
                  </a:lnTo>
                  <a:lnTo>
                    <a:pt x="155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B39B2CA-21A2-3F57-F783-F5637AE65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4640263"/>
              <a:ext cx="427038" cy="512763"/>
            </a:xfrm>
            <a:custGeom>
              <a:avLst/>
              <a:gdLst/>
              <a:ahLst/>
              <a:cxnLst>
                <a:cxn ang="0">
                  <a:pos x="240" y="22"/>
                </a:cxn>
                <a:cxn ang="0">
                  <a:pos x="256" y="1"/>
                </a:cxn>
                <a:cxn ang="0">
                  <a:pos x="268" y="0"/>
                </a:cxn>
                <a:cxn ang="0">
                  <a:pos x="269" y="8"/>
                </a:cxn>
                <a:cxn ang="0">
                  <a:pos x="260" y="23"/>
                </a:cxn>
                <a:cxn ang="0">
                  <a:pos x="233" y="54"/>
                </a:cxn>
                <a:cxn ang="0">
                  <a:pos x="210" y="86"/>
                </a:cxn>
                <a:cxn ang="0">
                  <a:pos x="180" y="120"/>
                </a:cxn>
                <a:cxn ang="0">
                  <a:pos x="147" y="157"/>
                </a:cxn>
                <a:cxn ang="0">
                  <a:pos x="127" y="189"/>
                </a:cxn>
                <a:cxn ang="0">
                  <a:pos x="104" y="220"/>
                </a:cxn>
                <a:cxn ang="0">
                  <a:pos x="72" y="246"/>
                </a:cxn>
                <a:cxn ang="0">
                  <a:pos x="45" y="281"/>
                </a:cxn>
                <a:cxn ang="0">
                  <a:pos x="19" y="311"/>
                </a:cxn>
                <a:cxn ang="0">
                  <a:pos x="7" y="323"/>
                </a:cxn>
                <a:cxn ang="0">
                  <a:pos x="0" y="322"/>
                </a:cxn>
                <a:cxn ang="0">
                  <a:pos x="0" y="313"/>
                </a:cxn>
                <a:cxn ang="0">
                  <a:pos x="16" y="292"/>
                </a:cxn>
                <a:cxn ang="0">
                  <a:pos x="48" y="251"/>
                </a:cxn>
                <a:cxn ang="0">
                  <a:pos x="69" y="230"/>
                </a:cxn>
                <a:cxn ang="0">
                  <a:pos x="96" y="212"/>
                </a:cxn>
                <a:cxn ang="0">
                  <a:pos x="117" y="183"/>
                </a:cxn>
                <a:cxn ang="0">
                  <a:pos x="143" y="148"/>
                </a:cxn>
                <a:cxn ang="0">
                  <a:pos x="168" y="116"/>
                </a:cxn>
                <a:cxn ang="0">
                  <a:pos x="194" y="86"/>
                </a:cxn>
                <a:cxn ang="0">
                  <a:pos x="217" y="56"/>
                </a:cxn>
                <a:cxn ang="0">
                  <a:pos x="233" y="33"/>
                </a:cxn>
                <a:cxn ang="0">
                  <a:pos x="240" y="22"/>
                </a:cxn>
              </a:cxnLst>
              <a:rect l="0" t="0" r="r" b="b"/>
              <a:pathLst>
                <a:path w="269" h="323">
                  <a:moveTo>
                    <a:pt x="240" y="22"/>
                  </a:moveTo>
                  <a:lnTo>
                    <a:pt x="256" y="1"/>
                  </a:lnTo>
                  <a:lnTo>
                    <a:pt x="268" y="0"/>
                  </a:lnTo>
                  <a:lnTo>
                    <a:pt x="269" y="8"/>
                  </a:lnTo>
                  <a:lnTo>
                    <a:pt x="260" y="23"/>
                  </a:lnTo>
                  <a:lnTo>
                    <a:pt x="233" y="54"/>
                  </a:lnTo>
                  <a:lnTo>
                    <a:pt x="210" y="86"/>
                  </a:lnTo>
                  <a:lnTo>
                    <a:pt x="180" y="120"/>
                  </a:lnTo>
                  <a:lnTo>
                    <a:pt x="147" y="157"/>
                  </a:lnTo>
                  <a:lnTo>
                    <a:pt x="127" y="189"/>
                  </a:lnTo>
                  <a:lnTo>
                    <a:pt x="104" y="220"/>
                  </a:lnTo>
                  <a:lnTo>
                    <a:pt x="72" y="246"/>
                  </a:lnTo>
                  <a:lnTo>
                    <a:pt x="45" y="281"/>
                  </a:lnTo>
                  <a:lnTo>
                    <a:pt x="19" y="311"/>
                  </a:lnTo>
                  <a:lnTo>
                    <a:pt x="7" y="323"/>
                  </a:lnTo>
                  <a:lnTo>
                    <a:pt x="0" y="322"/>
                  </a:lnTo>
                  <a:lnTo>
                    <a:pt x="0" y="313"/>
                  </a:lnTo>
                  <a:lnTo>
                    <a:pt x="16" y="292"/>
                  </a:lnTo>
                  <a:lnTo>
                    <a:pt x="48" y="251"/>
                  </a:lnTo>
                  <a:lnTo>
                    <a:pt x="69" y="230"/>
                  </a:lnTo>
                  <a:lnTo>
                    <a:pt x="96" y="212"/>
                  </a:lnTo>
                  <a:lnTo>
                    <a:pt x="117" y="183"/>
                  </a:lnTo>
                  <a:lnTo>
                    <a:pt x="143" y="148"/>
                  </a:lnTo>
                  <a:lnTo>
                    <a:pt x="168" y="116"/>
                  </a:lnTo>
                  <a:lnTo>
                    <a:pt x="194" y="86"/>
                  </a:lnTo>
                  <a:lnTo>
                    <a:pt x="217" y="56"/>
                  </a:lnTo>
                  <a:lnTo>
                    <a:pt x="233" y="33"/>
                  </a:lnTo>
                  <a:lnTo>
                    <a:pt x="24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ADA5171-ED6F-F27F-07AD-E2BC1F2D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935538"/>
              <a:ext cx="593725" cy="330200"/>
            </a:xfrm>
            <a:custGeom>
              <a:avLst/>
              <a:gdLst/>
              <a:ahLst/>
              <a:cxnLst>
                <a:cxn ang="0">
                  <a:pos x="248" y="139"/>
                </a:cxn>
                <a:cxn ang="0">
                  <a:pos x="223" y="113"/>
                </a:cxn>
                <a:cxn ang="0">
                  <a:pos x="185" y="87"/>
                </a:cxn>
                <a:cxn ang="0">
                  <a:pos x="143" y="62"/>
                </a:cxn>
                <a:cxn ang="0">
                  <a:pos x="96" y="37"/>
                </a:cxn>
                <a:cxn ang="0">
                  <a:pos x="52" y="14"/>
                </a:cxn>
                <a:cxn ang="0">
                  <a:pos x="13" y="0"/>
                </a:cxn>
                <a:cxn ang="0">
                  <a:pos x="0" y="1"/>
                </a:cxn>
                <a:cxn ang="0">
                  <a:pos x="5" y="16"/>
                </a:cxn>
                <a:cxn ang="0">
                  <a:pos x="15" y="20"/>
                </a:cxn>
                <a:cxn ang="0">
                  <a:pos x="54" y="29"/>
                </a:cxn>
                <a:cxn ang="0">
                  <a:pos x="93" y="50"/>
                </a:cxn>
                <a:cxn ang="0">
                  <a:pos x="151" y="79"/>
                </a:cxn>
                <a:cxn ang="0">
                  <a:pos x="191" y="102"/>
                </a:cxn>
                <a:cxn ang="0">
                  <a:pos x="222" y="127"/>
                </a:cxn>
                <a:cxn ang="0">
                  <a:pos x="231" y="141"/>
                </a:cxn>
                <a:cxn ang="0">
                  <a:pos x="213" y="146"/>
                </a:cxn>
                <a:cxn ang="0">
                  <a:pos x="181" y="121"/>
                </a:cxn>
                <a:cxn ang="0">
                  <a:pos x="137" y="90"/>
                </a:cxn>
                <a:cxn ang="0">
                  <a:pos x="98" y="69"/>
                </a:cxn>
                <a:cxn ang="0">
                  <a:pos x="66" y="55"/>
                </a:cxn>
                <a:cxn ang="0">
                  <a:pos x="32" y="48"/>
                </a:cxn>
                <a:cxn ang="0">
                  <a:pos x="18" y="46"/>
                </a:cxn>
                <a:cxn ang="0">
                  <a:pos x="13" y="55"/>
                </a:cxn>
                <a:cxn ang="0">
                  <a:pos x="18" y="64"/>
                </a:cxn>
                <a:cxn ang="0">
                  <a:pos x="39" y="62"/>
                </a:cxn>
                <a:cxn ang="0">
                  <a:pos x="76" y="71"/>
                </a:cxn>
                <a:cxn ang="0">
                  <a:pos x="110" y="85"/>
                </a:cxn>
                <a:cxn ang="0">
                  <a:pos x="146" y="107"/>
                </a:cxn>
                <a:cxn ang="0">
                  <a:pos x="173" y="127"/>
                </a:cxn>
                <a:cxn ang="0">
                  <a:pos x="198" y="149"/>
                </a:cxn>
                <a:cxn ang="0">
                  <a:pos x="210" y="159"/>
                </a:cxn>
                <a:cxn ang="0">
                  <a:pos x="229" y="155"/>
                </a:cxn>
                <a:cxn ang="0">
                  <a:pos x="253" y="150"/>
                </a:cxn>
                <a:cxn ang="0">
                  <a:pos x="278" y="146"/>
                </a:cxn>
                <a:cxn ang="0">
                  <a:pos x="307" y="149"/>
                </a:cxn>
                <a:cxn ang="0">
                  <a:pos x="324" y="155"/>
                </a:cxn>
                <a:cxn ang="0">
                  <a:pos x="339" y="167"/>
                </a:cxn>
                <a:cxn ang="0">
                  <a:pos x="348" y="180"/>
                </a:cxn>
                <a:cxn ang="0">
                  <a:pos x="355" y="194"/>
                </a:cxn>
                <a:cxn ang="0">
                  <a:pos x="358" y="206"/>
                </a:cxn>
                <a:cxn ang="0">
                  <a:pos x="369" y="208"/>
                </a:cxn>
                <a:cxn ang="0">
                  <a:pos x="374" y="202"/>
                </a:cxn>
                <a:cxn ang="0">
                  <a:pos x="372" y="189"/>
                </a:cxn>
                <a:cxn ang="0">
                  <a:pos x="364" y="172"/>
                </a:cxn>
                <a:cxn ang="0">
                  <a:pos x="348" y="155"/>
                </a:cxn>
                <a:cxn ang="0">
                  <a:pos x="328" y="141"/>
                </a:cxn>
                <a:cxn ang="0">
                  <a:pos x="292" y="134"/>
                </a:cxn>
                <a:cxn ang="0">
                  <a:pos x="255" y="137"/>
                </a:cxn>
                <a:cxn ang="0">
                  <a:pos x="248" y="139"/>
                </a:cxn>
              </a:cxnLst>
              <a:rect l="0" t="0" r="r" b="b"/>
              <a:pathLst>
                <a:path w="374" h="208">
                  <a:moveTo>
                    <a:pt x="248" y="139"/>
                  </a:moveTo>
                  <a:lnTo>
                    <a:pt x="223" y="113"/>
                  </a:lnTo>
                  <a:lnTo>
                    <a:pt x="185" y="87"/>
                  </a:lnTo>
                  <a:lnTo>
                    <a:pt x="143" y="62"/>
                  </a:lnTo>
                  <a:lnTo>
                    <a:pt x="96" y="37"/>
                  </a:lnTo>
                  <a:lnTo>
                    <a:pt x="52" y="14"/>
                  </a:lnTo>
                  <a:lnTo>
                    <a:pt x="13" y="0"/>
                  </a:lnTo>
                  <a:lnTo>
                    <a:pt x="0" y="1"/>
                  </a:lnTo>
                  <a:lnTo>
                    <a:pt x="5" y="16"/>
                  </a:lnTo>
                  <a:lnTo>
                    <a:pt x="15" y="20"/>
                  </a:lnTo>
                  <a:lnTo>
                    <a:pt x="54" y="29"/>
                  </a:lnTo>
                  <a:lnTo>
                    <a:pt x="93" y="50"/>
                  </a:lnTo>
                  <a:lnTo>
                    <a:pt x="151" y="79"/>
                  </a:lnTo>
                  <a:lnTo>
                    <a:pt x="191" y="102"/>
                  </a:lnTo>
                  <a:lnTo>
                    <a:pt x="222" y="127"/>
                  </a:lnTo>
                  <a:lnTo>
                    <a:pt x="231" y="141"/>
                  </a:lnTo>
                  <a:lnTo>
                    <a:pt x="213" y="146"/>
                  </a:lnTo>
                  <a:lnTo>
                    <a:pt x="181" y="121"/>
                  </a:lnTo>
                  <a:lnTo>
                    <a:pt x="137" y="90"/>
                  </a:lnTo>
                  <a:lnTo>
                    <a:pt x="98" y="69"/>
                  </a:lnTo>
                  <a:lnTo>
                    <a:pt x="66" y="55"/>
                  </a:lnTo>
                  <a:lnTo>
                    <a:pt x="32" y="4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18" y="64"/>
                  </a:lnTo>
                  <a:lnTo>
                    <a:pt x="39" y="62"/>
                  </a:lnTo>
                  <a:lnTo>
                    <a:pt x="76" y="71"/>
                  </a:lnTo>
                  <a:lnTo>
                    <a:pt x="110" y="85"/>
                  </a:lnTo>
                  <a:lnTo>
                    <a:pt x="146" y="107"/>
                  </a:lnTo>
                  <a:lnTo>
                    <a:pt x="173" y="127"/>
                  </a:lnTo>
                  <a:lnTo>
                    <a:pt x="198" y="149"/>
                  </a:lnTo>
                  <a:lnTo>
                    <a:pt x="210" y="159"/>
                  </a:lnTo>
                  <a:lnTo>
                    <a:pt x="229" y="155"/>
                  </a:lnTo>
                  <a:lnTo>
                    <a:pt x="253" y="150"/>
                  </a:lnTo>
                  <a:lnTo>
                    <a:pt x="278" y="146"/>
                  </a:lnTo>
                  <a:lnTo>
                    <a:pt x="307" y="149"/>
                  </a:lnTo>
                  <a:lnTo>
                    <a:pt x="324" y="155"/>
                  </a:lnTo>
                  <a:lnTo>
                    <a:pt x="339" y="167"/>
                  </a:lnTo>
                  <a:lnTo>
                    <a:pt x="348" y="180"/>
                  </a:lnTo>
                  <a:lnTo>
                    <a:pt x="355" y="194"/>
                  </a:lnTo>
                  <a:lnTo>
                    <a:pt x="358" y="206"/>
                  </a:lnTo>
                  <a:lnTo>
                    <a:pt x="369" y="208"/>
                  </a:lnTo>
                  <a:lnTo>
                    <a:pt x="374" y="202"/>
                  </a:lnTo>
                  <a:lnTo>
                    <a:pt x="372" y="189"/>
                  </a:lnTo>
                  <a:lnTo>
                    <a:pt x="364" y="172"/>
                  </a:lnTo>
                  <a:lnTo>
                    <a:pt x="348" y="155"/>
                  </a:lnTo>
                  <a:lnTo>
                    <a:pt x="328" y="141"/>
                  </a:lnTo>
                  <a:lnTo>
                    <a:pt x="292" y="134"/>
                  </a:lnTo>
                  <a:lnTo>
                    <a:pt x="255" y="137"/>
                  </a:lnTo>
                  <a:lnTo>
                    <a:pt x="248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3FF7B8F0-18DF-09C5-D573-D66A2E3E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5067301"/>
              <a:ext cx="487363" cy="284163"/>
            </a:xfrm>
            <a:custGeom>
              <a:avLst/>
              <a:gdLst/>
              <a:ahLst/>
              <a:cxnLst>
                <a:cxn ang="0">
                  <a:pos x="24" y="39"/>
                </a:cxn>
                <a:cxn ang="0">
                  <a:pos x="53" y="49"/>
                </a:cxn>
                <a:cxn ang="0">
                  <a:pos x="81" y="61"/>
                </a:cxn>
                <a:cxn ang="0">
                  <a:pos x="113" y="74"/>
                </a:cxn>
                <a:cxn ang="0">
                  <a:pos x="111" y="65"/>
                </a:cxn>
                <a:cxn ang="0">
                  <a:pos x="90" y="54"/>
                </a:cxn>
                <a:cxn ang="0">
                  <a:pos x="57" y="39"/>
                </a:cxn>
                <a:cxn ang="0">
                  <a:pos x="33" y="30"/>
                </a:cxn>
                <a:cxn ang="0">
                  <a:pos x="10" y="23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17" y="5"/>
                </a:cxn>
                <a:cxn ang="0">
                  <a:pos x="36" y="16"/>
                </a:cxn>
                <a:cxn ang="0">
                  <a:pos x="83" y="35"/>
                </a:cxn>
                <a:cxn ang="0">
                  <a:pos x="113" y="49"/>
                </a:cxn>
                <a:cxn ang="0">
                  <a:pos x="139" y="70"/>
                </a:cxn>
                <a:cxn ang="0">
                  <a:pos x="154" y="84"/>
                </a:cxn>
                <a:cxn ang="0">
                  <a:pos x="154" y="96"/>
                </a:cxn>
                <a:cxn ang="0">
                  <a:pos x="143" y="99"/>
                </a:cxn>
                <a:cxn ang="0">
                  <a:pos x="154" y="112"/>
                </a:cxn>
                <a:cxn ang="0">
                  <a:pos x="159" y="118"/>
                </a:cxn>
                <a:cxn ang="0">
                  <a:pos x="177" y="108"/>
                </a:cxn>
                <a:cxn ang="0">
                  <a:pos x="203" y="103"/>
                </a:cxn>
                <a:cxn ang="0">
                  <a:pos x="223" y="99"/>
                </a:cxn>
                <a:cxn ang="0">
                  <a:pos x="244" y="99"/>
                </a:cxn>
                <a:cxn ang="0">
                  <a:pos x="262" y="107"/>
                </a:cxn>
                <a:cxn ang="0">
                  <a:pos x="277" y="117"/>
                </a:cxn>
                <a:cxn ang="0">
                  <a:pos x="289" y="135"/>
                </a:cxn>
                <a:cxn ang="0">
                  <a:pos x="303" y="153"/>
                </a:cxn>
                <a:cxn ang="0">
                  <a:pos x="307" y="168"/>
                </a:cxn>
                <a:cxn ang="0">
                  <a:pos x="300" y="177"/>
                </a:cxn>
                <a:cxn ang="0">
                  <a:pos x="291" y="179"/>
                </a:cxn>
                <a:cxn ang="0">
                  <a:pos x="284" y="163"/>
                </a:cxn>
                <a:cxn ang="0">
                  <a:pos x="281" y="140"/>
                </a:cxn>
                <a:cxn ang="0">
                  <a:pos x="265" y="124"/>
                </a:cxn>
                <a:cxn ang="0">
                  <a:pos x="244" y="110"/>
                </a:cxn>
                <a:cxn ang="0">
                  <a:pos x="224" y="109"/>
                </a:cxn>
                <a:cxn ang="0">
                  <a:pos x="189" y="114"/>
                </a:cxn>
                <a:cxn ang="0">
                  <a:pos x="172" y="124"/>
                </a:cxn>
                <a:cxn ang="0">
                  <a:pos x="158" y="132"/>
                </a:cxn>
                <a:cxn ang="0">
                  <a:pos x="147" y="133"/>
                </a:cxn>
                <a:cxn ang="0">
                  <a:pos x="133" y="117"/>
                </a:cxn>
                <a:cxn ang="0">
                  <a:pos x="124" y="107"/>
                </a:cxn>
                <a:cxn ang="0">
                  <a:pos x="110" y="89"/>
                </a:cxn>
                <a:cxn ang="0">
                  <a:pos x="89" y="77"/>
                </a:cxn>
                <a:cxn ang="0">
                  <a:pos x="70" y="66"/>
                </a:cxn>
                <a:cxn ang="0">
                  <a:pos x="50" y="55"/>
                </a:cxn>
                <a:cxn ang="0">
                  <a:pos x="30" y="48"/>
                </a:cxn>
                <a:cxn ang="0">
                  <a:pos x="24" y="39"/>
                </a:cxn>
              </a:cxnLst>
              <a:rect l="0" t="0" r="r" b="b"/>
              <a:pathLst>
                <a:path w="307" h="179">
                  <a:moveTo>
                    <a:pt x="24" y="39"/>
                  </a:moveTo>
                  <a:lnTo>
                    <a:pt x="53" y="49"/>
                  </a:lnTo>
                  <a:lnTo>
                    <a:pt x="81" y="61"/>
                  </a:lnTo>
                  <a:lnTo>
                    <a:pt x="113" y="74"/>
                  </a:lnTo>
                  <a:lnTo>
                    <a:pt x="111" y="65"/>
                  </a:lnTo>
                  <a:lnTo>
                    <a:pt x="90" y="54"/>
                  </a:lnTo>
                  <a:lnTo>
                    <a:pt x="57" y="39"/>
                  </a:lnTo>
                  <a:lnTo>
                    <a:pt x="33" y="30"/>
                  </a:lnTo>
                  <a:lnTo>
                    <a:pt x="10" y="23"/>
                  </a:lnTo>
                  <a:lnTo>
                    <a:pt x="0" y="14"/>
                  </a:lnTo>
                  <a:lnTo>
                    <a:pt x="1" y="0"/>
                  </a:lnTo>
                  <a:lnTo>
                    <a:pt x="17" y="5"/>
                  </a:lnTo>
                  <a:lnTo>
                    <a:pt x="36" y="16"/>
                  </a:lnTo>
                  <a:lnTo>
                    <a:pt x="83" y="35"/>
                  </a:lnTo>
                  <a:lnTo>
                    <a:pt x="113" y="49"/>
                  </a:lnTo>
                  <a:lnTo>
                    <a:pt x="139" y="70"/>
                  </a:lnTo>
                  <a:lnTo>
                    <a:pt x="154" y="84"/>
                  </a:lnTo>
                  <a:lnTo>
                    <a:pt x="154" y="96"/>
                  </a:lnTo>
                  <a:lnTo>
                    <a:pt x="143" y="99"/>
                  </a:lnTo>
                  <a:lnTo>
                    <a:pt x="154" y="112"/>
                  </a:lnTo>
                  <a:lnTo>
                    <a:pt x="159" y="118"/>
                  </a:lnTo>
                  <a:lnTo>
                    <a:pt x="177" y="108"/>
                  </a:lnTo>
                  <a:lnTo>
                    <a:pt x="203" y="103"/>
                  </a:lnTo>
                  <a:lnTo>
                    <a:pt x="223" y="99"/>
                  </a:lnTo>
                  <a:lnTo>
                    <a:pt x="244" y="99"/>
                  </a:lnTo>
                  <a:lnTo>
                    <a:pt x="262" y="107"/>
                  </a:lnTo>
                  <a:lnTo>
                    <a:pt x="277" y="117"/>
                  </a:lnTo>
                  <a:lnTo>
                    <a:pt x="289" y="135"/>
                  </a:lnTo>
                  <a:lnTo>
                    <a:pt x="303" y="153"/>
                  </a:lnTo>
                  <a:lnTo>
                    <a:pt x="307" y="168"/>
                  </a:lnTo>
                  <a:lnTo>
                    <a:pt x="300" y="177"/>
                  </a:lnTo>
                  <a:lnTo>
                    <a:pt x="291" y="179"/>
                  </a:lnTo>
                  <a:lnTo>
                    <a:pt x="284" y="163"/>
                  </a:lnTo>
                  <a:lnTo>
                    <a:pt x="281" y="140"/>
                  </a:lnTo>
                  <a:lnTo>
                    <a:pt x="265" y="124"/>
                  </a:lnTo>
                  <a:lnTo>
                    <a:pt x="244" y="110"/>
                  </a:lnTo>
                  <a:lnTo>
                    <a:pt x="224" y="109"/>
                  </a:lnTo>
                  <a:lnTo>
                    <a:pt x="189" y="114"/>
                  </a:lnTo>
                  <a:lnTo>
                    <a:pt x="172" y="124"/>
                  </a:lnTo>
                  <a:lnTo>
                    <a:pt x="158" y="132"/>
                  </a:lnTo>
                  <a:lnTo>
                    <a:pt x="147" y="133"/>
                  </a:lnTo>
                  <a:lnTo>
                    <a:pt x="133" y="117"/>
                  </a:lnTo>
                  <a:lnTo>
                    <a:pt x="124" y="107"/>
                  </a:lnTo>
                  <a:lnTo>
                    <a:pt x="110" y="89"/>
                  </a:lnTo>
                  <a:lnTo>
                    <a:pt x="89" y="77"/>
                  </a:lnTo>
                  <a:lnTo>
                    <a:pt x="70" y="66"/>
                  </a:lnTo>
                  <a:lnTo>
                    <a:pt x="50" y="55"/>
                  </a:lnTo>
                  <a:lnTo>
                    <a:pt x="30" y="48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1D9DF54A-C947-3B53-D81B-B8A57895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5230813"/>
              <a:ext cx="447675" cy="2317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17"/>
                </a:cxn>
                <a:cxn ang="0">
                  <a:pos x="118" y="43"/>
                </a:cxn>
                <a:cxn ang="0">
                  <a:pos x="175" y="73"/>
                </a:cxn>
                <a:cxn ang="0">
                  <a:pos x="226" y="102"/>
                </a:cxn>
                <a:cxn ang="0">
                  <a:pos x="276" y="128"/>
                </a:cxn>
                <a:cxn ang="0">
                  <a:pos x="282" y="138"/>
                </a:cxn>
                <a:cxn ang="0">
                  <a:pos x="273" y="146"/>
                </a:cxn>
                <a:cxn ang="0">
                  <a:pos x="256" y="146"/>
                </a:cxn>
                <a:cxn ang="0">
                  <a:pos x="246" y="135"/>
                </a:cxn>
                <a:cxn ang="0">
                  <a:pos x="213" y="109"/>
                </a:cxn>
                <a:cxn ang="0">
                  <a:pos x="161" y="80"/>
                </a:cxn>
                <a:cxn ang="0">
                  <a:pos x="112" y="52"/>
                </a:cxn>
                <a:cxn ang="0">
                  <a:pos x="62" y="31"/>
                </a:cxn>
                <a:cxn ang="0">
                  <a:pos x="23" y="19"/>
                </a:cxn>
                <a:cxn ang="0">
                  <a:pos x="0" y="17"/>
                </a:cxn>
                <a:cxn ang="0">
                  <a:pos x="8" y="0"/>
                </a:cxn>
              </a:cxnLst>
              <a:rect l="0" t="0" r="r" b="b"/>
              <a:pathLst>
                <a:path w="282" h="146">
                  <a:moveTo>
                    <a:pt x="8" y="0"/>
                  </a:moveTo>
                  <a:lnTo>
                    <a:pt x="64" y="17"/>
                  </a:lnTo>
                  <a:lnTo>
                    <a:pt x="118" y="43"/>
                  </a:lnTo>
                  <a:lnTo>
                    <a:pt x="175" y="73"/>
                  </a:lnTo>
                  <a:lnTo>
                    <a:pt x="226" y="102"/>
                  </a:lnTo>
                  <a:lnTo>
                    <a:pt x="276" y="128"/>
                  </a:lnTo>
                  <a:lnTo>
                    <a:pt x="282" y="138"/>
                  </a:lnTo>
                  <a:lnTo>
                    <a:pt x="273" y="146"/>
                  </a:lnTo>
                  <a:lnTo>
                    <a:pt x="256" y="146"/>
                  </a:lnTo>
                  <a:lnTo>
                    <a:pt x="246" y="135"/>
                  </a:lnTo>
                  <a:lnTo>
                    <a:pt x="213" y="109"/>
                  </a:lnTo>
                  <a:lnTo>
                    <a:pt x="161" y="80"/>
                  </a:lnTo>
                  <a:lnTo>
                    <a:pt x="112" y="52"/>
                  </a:lnTo>
                  <a:lnTo>
                    <a:pt x="62" y="31"/>
                  </a:lnTo>
                  <a:lnTo>
                    <a:pt x="23" y="19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9AF91F3-EA28-DC17-35D4-B36D1868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5287963"/>
              <a:ext cx="411163" cy="2286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3" y="19"/>
                </a:cxn>
                <a:cxn ang="0">
                  <a:pos x="144" y="48"/>
                </a:cxn>
                <a:cxn ang="0">
                  <a:pos x="186" y="72"/>
                </a:cxn>
                <a:cxn ang="0">
                  <a:pos x="218" y="94"/>
                </a:cxn>
                <a:cxn ang="0">
                  <a:pos x="252" y="125"/>
                </a:cxn>
                <a:cxn ang="0">
                  <a:pos x="259" y="135"/>
                </a:cxn>
                <a:cxn ang="0">
                  <a:pos x="251" y="144"/>
                </a:cxn>
                <a:cxn ang="0">
                  <a:pos x="236" y="138"/>
                </a:cxn>
                <a:cxn ang="0">
                  <a:pos x="220" y="115"/>
                </a:cxn>
                <a:cxn ang="0">
                  <a:pos x="193" y="92"/>
                </a:cxn>
                <a:cxn ang="0">
                  <a:pos x="165" y="73"/>
                </a:cxn>
                <a:cxn ang="0">
                  <a:pos x="126" y="53"/>
                </a:cxn>
                <a:cxn ang="0">
                  <a:pos x="93" y="40"/>
                </a:cxn>
                <a:cxn ang="0">
                  <a:pos x="51" y="24"/>
                </a:cxn>
                <a:cxn ang="0">
                  <a:pos x="11" y="14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9" h="144">
                  <a:moveTo>
                    <a:pt x="13" y="0"/>
                  </a:moveTo>
                  <a:lnTo>
                    <a:pt x="73" y="19"/>
                  </a:lnTo>
                  <a:lnTo>
                    <a:pt x="144" y="48"/>
                  </a:lnTo>
                  <a:lnTo>
                    <a:pt x="186" y="72"/>
                  </a:lnTo>
                  <a:lnTo>
                    <a:pt x="218" y="94"/>
                  </a:lnTo>
                  <a:lnTo>
                    <a:pt x="252" y="125"/>
                  </a:lnTo>
                  <a:lnTo>
                    <a:pt x="259" y="135"/>
                  </a:lnTo>
                  <a:lnTo>
                    <a:pt x="251" y="144"/>
                  </a:lnTo>
                  <a:lnTo>
                    <a:pt x="236" y="138"/>
                  </a:lnTo>
                  <a:lnTo>
                    <a:pt x="220" y="115"/>
                  </a:lnTo>
                  <a:lnTo>
                    <a:pt x="193" y="92"/>
                  </a:lnTo>
                  <a:lnTo>
                    <a:pt x="165" y="73"/>
                  </a:lnTo>
                  <a:lnTo>
                    <a:pt x="126" y="53"/>
                  </a:lnTo>
                  <a:lnTo>
                    <a:pt x="93" y="40"/>
                  </a:lnTo>
                  <a:lnTo>
                    <a:pt x="51" y="24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DB34C07-6C54-36C6-FF6C-FB3FA651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5430838"/>
              <a:ext cx="190500" cy="1460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9" y="30"/>
                </a:cxn>
                <a:cxn ang="0">
                  <a:pos x="83" y="51"/>
                </a:cxn>
                <a:cxn ang="0">
                  <a:pos x="104" y="66"/>
                </a:cxn>
                <a:cxn ang="0">
                  <a:pos x="120" y="76"/>
                </a:cxn>
                <a:cxn ang="0">
                  <a:pos x="115" y="88"/>
                </a:cxn>
                <a:cxn ang="0">
                  <a:pos x="109" y="92"/>
                </a:cxn>
                <a:cxn ang="0">
                  <a:pos x="90" y="71"/>
                </a:cxn>
                <a:cxn ang="0">
                  <a:pos x="59" y="51"/>
                </a:cxn>
                <a:cxn ang="0">
                  <a:pos x="28" y="34"/>
                </a:cxn>
                <a:cxn ang="0">
                  <a:pos x="5" y="1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120" h="92">
                  <a:moveTo>
                    <a:pt x="9" y="0"/>
                  </a:moveTo>
                  <a:lnTo>
                    <a:pt x="49" y="30"/>
                  </a:lnTo>
                  <a:lnTo>
                    <a:pt x="83" y="51"/>
                  </a:lnTo>
                  <a:lnTo>
                    <a:pt x="104" y="66"/>
                  </a:lnTo>
                  <a:lnTo>
                    <a:pt x="120" y="76"/>
                  </a:lnTo>
                  <a:lnTo>
                    <a:pt x="115" y="88"/>
                  </a:lnTo>
                  <a:lnTo>
                    <a:pt x="109" y="92"/>
                  </a:lnTo>
                  <a:lnTo>
                    <a:pt x="90" y="71"/>
                  </a:lnTo>
                  <a:lnTo>
                    <a:pt x="59" y="51"/>
                  </a:lnTo>
                  <a:lnTo>
                    <a:pt x="28" y="34"/>
                  </a:lnTo>
                  <a:lnTo>
                    <a:pt x="5" y="1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B929B41-C1D7-0CF1-1797-A73774E3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5338763"/>
              <a:ext cx="712788" cy="3317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16" y="3"/>
                </a:cxn>
                <a:cxn ang="0">
                  <a:pos x="53" y="15"/>
                </a:cxn>
                <a:cxn ang="0">
                  <a:pos x="96" y="37"/>
                </a:cxn>
                <a:cxn ang="0">
                  <a:pos x="128" y="63"/>
                </a:cxn>
                <a:cxn ang="0">
                  <a:pos x="166" y="94"/>
                </a:cxn>
                <a:cxn ang="0">
                  <a:pos x="195" y="114"/>
                </a:cxn>
                <a:cxn ang="0">
                  <a:pos x="227" y="127"/>
                </a:cxn>
                <a:cxn ang="0">
                  <a:pos x="253" y="149"/>
                </a:cxn>
                <a:cxn ang="0">
                  <a:pos x="286" y="177"/>
                </a:cxn>
                <a:cxn ang="0">
                  <a:pos x="298" y="188"/>
                </a:cxn>
                <a:cxn ang="0">
                  <a:pos x="307" y="184"/>
                </a:cxn>
                <a:cxn ang="0">
                  <a:pos x="319" y="169"/>
                </a:cxn>
                <a:cxn ang="0">
                  <a:pos x="360" y="128"/>
                </a:cxn>
                <a:cxn ang="0">
                  <a:pos x="396" y="95"/>
                </a:cxn>
                <a:cxn ang="0">
                  <a:pos x="424" y="58"/>
                </a:cxn>
                <a:cxn ang="0">
                  <a:pos x="446" y="39"/>
                </a:cxn>
                <a:cxn ang="0">
                  <a:pos x="449" y="43"/>
                </a:cxn>
                <a:cxn ang="0">
                  <a:pos x="442" y="55"/>
                </a:cxn>
                <a:cxn ang="0">
                  <a:pos x="414" y="85"/>
                </a:cxn>
                <a:cxn ang="0">
                  <a:pos x="387" y="118"/>
                </a:cxn>
                <a:cxn ang="0">
                  <a:pos x="355" y="151"/>
                </a:cxn>
                <a:cxn ang="0">
                  <a:pos x="326" y="190"/>
                </a:cxn>
                <a:cxn ang="0">
                  <a:pos x="302" y="209"/>
                </a:cxn>
                <a:cxn ang="0">
                  <a:pos x="289" y="209"/>
                </a:cxn>
                <a:cxn ang="0">
                  <a:pos x="273" y="192"/>
                </a:cxn>
                <a:cxn ang="0">
                  <a:pos x="251" y="165"/>
                </a:cxn>
                <a:cxn ang="0">
                  <a:pos x="223" y="141"/>
                </a:cxn>
                <a:cxn ang="0">
                  <a:pos x="199" y="133"/>
                </a:cxn>
                <a:cxn ang="0">
                  <a:pos x="182" y="121"/>
                </a:cxn>
                <a:cxn ang="0">
                  <a:pos x="157" y="102"/>
                </a:cxn>
                <a:cxn ang="0">
                  <a:pos x="125" y="75"/>
                </a:cxn>
                <a:cxn ang="0">
                  <a:pos x="99" y="56"/>
                </a:cxn>
                <a:cxn ang="0">
                  <a:pos x="72" y="34"/>
                </a:cxn>
                <a:cxn ang="0">
                  <a:pos x="37" y="24"/>
                </a:cxn>
                <a:cxn ang="0">
                  <a:pos x="14" y="14"/>
                </a:cxn>
                <a:cxn ang="0">
                  <a:pos x="0" y="9"/>
                </a:cxn>
              </a:cxnLst>
              <a:rect l="0" t="0" r="r" b="b"/>
              <a:pathLst>
                <a:path w="449" h="209">
                  <a:moveTo>
                    <a:pt x="0" y="9"/>
                  </a:moveTo>
                  <a:lnTo>
                    <a:pt x="5" y="0"/>
                  </a:lnTo>
                  <a:lnTo>
                    <a:pt x="16" y="3"/>
                  </a:lnTo>
                  <a:lnTo>
                    <a:pt x="53" y="15"/>
                  </a:lnTo>
                  <a:lnTo>
                    <a:pt x="96" y="37"/>
                  </a:lnTo>
                  <a:lnTo>
                    <a:pt x="128" y="63"/>
                  </a:lnTo>
                  <a:lnTo>
                    <a:pt x="166" y="94"/>
                  </a:lnTo>
                  <a:lnTo>
                    <a:pt x="195" y="114"/>
                  </a:lnTo>
                  <a:lnTo>
                    <a:pt x="227" y="127"/>
                  </a:lnTo>
                  <a:lnTo>
                    <a:pt x="253" y="149"/>
                  </a:lnTo>
                  <a:lnTo>
                    <a:pt x="286" y="177"/>
                  </a:lnTo>
                  <a:lnTo>
                    <a:pt x="298" y="188"/>
                  </a:lnTo>
                  <a:lnTo>
                    <a:pt x="307" y="184"/>
                  </a:lnTo>
                  <a:lnTo>
                    <a:pt x="319" y="169"/>
                  </a:lnTo>
                  <a:lnTo>
                    <a:pt x="360" y="128"/>
                  </a:lnTo>
                  <a:lnTo>
                    <a:pt x="396" y="95"/>
                  </a:lnTo>
                  <a:lnTo>
                    <a:pt x="424" y="58"/>
                  </a:lnTo>
                  <a:lnTo>
                    <a:pt x="446" y="39"/>
                  </a:lnTo>
                  <a:lnTo>
                    <a:pt x="449" y="43"/>
                  </a:lnTo>
                  <a:lnTo>
                    <a:pt x="442" y="55"/>
                  </a:lnTo>
                  <a:lnTo>
                    <a:pt x="414" y="85"/>
                  </a:lnTo>
                  <a:lnTo>
                    <a:pt x="387" y="118"/>
                  </a:lnTo>
                  <a:lnTo>
                    <a:pt x="355" y="151"/>
                  </a:lnTo>
                  <a:lnTo>
                    <a:pt x="326" y="190"/>
                  </a:lnTo>
                  <a:lnTo>
                    <a:pt x="302" y="209"/>
                  </a:lnTo>
                  <a:lnTo>
                    <a:pt x="289" y="209"/>
                  </a:lnTo>
                  <a:lnTo>
                    <a:pt x="273" y="192"/>
                  </a:lnTo>
                  <a:lnTo>
                    <a:pt x="251" y="165"/>
                  </a:lnTo>
                  <a:lnTo>
                    <a:pt x="223" y="141"/>
                  </a:lnTo>
                  <a:lnTo>
                    <a:pt x="199" y="133"/>
                  </a:lnTo>
                  <a:lnTo>
                    <a:pt x="182" y="121"/>
                  </a:lnTo>
                  <a:lnTo>
                    <a:pt x="157" y="102"/>
                  </a:lnTo>
                  <a:lnTo>
                    <a:pt x="125" y="75"/>
                  </a:lnTo>
                  <a:lnTo>
                    <a:pt x="99" y="56"/>
                  </a:lnTo>
                  <a:lnTo>
                    <a:pt x="72" y="34"/>
                  </a:lnTo>
                  <a:lnTo>
                    <a:pt x="37" y="24"/>
                  </a:lnTo>
                  <a:lnTo>
                    <a:pt x="14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6E1C1C0-D99F-F408-0075-B90B05A9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586288"/>
              <a:ext cx="735013" cy="819150"/>
            </a:xfrm>
            <a:custGeom>
              <a:avLst/>
              <a:gdLst/>
              <a:ahLst/>
              <a:cxnLst>
                <a:cxn ang="0">
                  <a:pos x="416" y="111"/>
                </a:cxn>
                <a:cxn ang="0">
                  <a:pos x="325" y="64"/>
                </a:cxn>
                <a:cxn ang="0">
                  <a:pos x="212" y="19"/>
                </a:cxn>
                <a:cxn ang="0">
                  <a:pos x="100" y="13"/>
                </a:cxn>
                <a:cxn ang="0">
                  <a:pos x="19" y="31"/>
                </a:cxn>
                <a:cxn ang="0">
                  <a:pos x="0" y="15"/>
                </a:cxn>
                <a:cxn ang="0">
                  <a:pos x="60" y="0"/>
                </a:cxn>
                <a:cxn ang="0">
                  <a:pos x="158" y="1"/>
                </a:cxn>
                <a:cxn ang="0">
                  <a:pos x="239" y="17"/>
                </a:cxn>
                <a:cxn ang="0">
                  <a:pos x="320" y="46"/>
                </a:cxn>
                <a:cxn ang="0">
                  <a:pos x="408" y="93"/>
                </a:cxn>
                <a:cxn ang="0">
                  <a:pos x="461" y="124"/>
                </a:cxn>
                <a:cxn ang="0">
                  <a:pos x="454" y="145"/>
                </a:cxn>
                <a:cxn ang="0">
                  <a:pos x="426" y="154"/>
                </a:cxn>
                <a:cxn ang="0">
                  <a:pos x="437" y="179"/>
                </a:cxn>
                <a:cxn ang="0">
                  <a:pos x="429" y="206"/>
                </a:cxn>
                <a:cxn ang="0">
                  <a:pos x="422" y="227"/>
                </a:cxn>
                <a:cxn ang="0">
                  <a:pos x="438" y="249"/>
                </a:cxn>
                <a:cxn ang="0">
                  <a:pos x="436" y="270"/>
                </a:cxn>
                <a:cxn ang="0">
                  <a:pos x="361" y="327"/>
                </a:cxn>
                <a:cxn ang="0">
                  <a:pos x="301" y="399"/>
                </a:cxn>
                <a:cxn ang="0">
                  <a:pos x="231" y="471"/>
                </a:cxn>
                <a:cxn ang="0">
                  <a:pos x="179" y="512"/>
                </a:cxn>
                <a:cxn ang="0">
                  <a:pos x="222" y="470"/>
                </a:cxn>
                <a:cxn ang="0">
                  <a:pos x="268" y="423"/>
                </a:cxn>
                <a:cxn ang="0">
                  <a:pos x="320" y="362"/>
                </a:cxn>
                <a:cxn ang="0">
                  <a:pos x="357" y="318"/>
                </a:cxn>
                <a:cxn ang="0">
                  <a:pos x="393" y="281"/>
                </a:cxn>
                <a:cxn ang="0">
                  <a:pos x="423" y="257"/>
                </a:cxn>
                <a:cxn ang="0">
                  <a:pos x="411" y="233"/>
                </a:cxn>
                <a:cxn ang="0">
                  <a:pos x="411" y="212"/>
                </a:cxn>
                <a:cxn ang="0">
                  <a:pos x="425" y="188"/>
                </a:cxn>
                <a:cxn ang="0">
                  <a:pos x="417" y="166"/>
                </a:cxn>
                <a:cxn ang="0">
                  <a:pos x="420" y="139"/>
                </a:cxn>
                <a:cxn ang="0">
                  <a:pos x="441" y="127"/>
                </a:cxn>
              </a:cxnLst>
              <a:rect l="0" t="0" r="r" b="b"/>
              <a:pathLst>
                <a:path w="463" h="516">
                  <a:moveTo>
                    <a:pt x="441" y="127"/>
                  </a:moveTo>
                  <a:lnTo>
                    <a:pt x="416" y="111"/>
                  </a:lnTo>
                  <a:lnTo>
                    <a:pt x="378" y="88"/>
                  </a:lnTo>
                  <a:lnTo>
                    <a:pt x="325" y="64"/>
                  </a:lnTo>
                  <a:lnTo>
                    <a:pt x="268" y="38"/>
                  </a:lnTo>
                  <a:lnTo>
                    <a:pt x="212" y="19"/>
                  </a:lnTo>
                  <a:lnTo>
                    <a:pt x="163" y="11"/>
                  </a:lnTo>
                  <a:lnTo>
                    <a:pt x="100" y="13"/>
                  </a:lnTo>
                  <a:lnTo>
                    <a:pt x="49" y="17"/>
                  </a:lnTo>
                  <a:lnTo>
                    <a:pt x="19" y="31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15" y="9"/>
                  </a:lnTo>
                  <a:lnTo>
                    <a:pt x="60" y="0"/>
                  </a:lnTo>
                  <a:lnTo>
                    <a:pt x="113" y="0"/>
                  </a:lnTo>
                  <a:lnTo>
                    <a:pt x="158" y="1"/>
                  </a:lnTo>
                  <a:lnTo>
                    <a:pt x="200" y="6"/>
                  </a:lnTo>
                  <a:lnTo>
                    <a:pt x="239" y="17"/>
                  </a:lnTo>
                  <a:lnTo>
                    <a:pt x="275" y="31"/>
                  </a:lnTo>
                  <a:lnTo>
                    <a:pt x="320" y="46"/>
                  </a:lnTo>
                  <a:lnTo>
                    <a:pt x="361" y="66"/>
                  </a:lnTo>
                  <a:lnTo>
                    <a:pt x="408" y="93"/>
                  </a:lnTo>
                  <a:lnTo>
                    <a:pt x="444" y="109"/>
                  </a:lnTo>
                  <a:lnTo>
                    <a:pt x="461" y="124"/>
                  </a:lnTo>
                  <a:lnTo>
                    <a:pt x="463" y="136"/>
                  </a:lnTo>
                  <a:lnTo>
                    <a:pt x="454" y="145"/>
                  </a:lnTo>
                  <a:lnTo>
                    <a:pt x="438" y="147"/>
                  </a:lnTo>
                  <a:lnTo>
                    <a:pt x="426" y="154"/>
                  </a:lnTo>
                  <a:lnTo>
                    <a:pt x="427" y="164"/>
                  </a:lnTo>
                  <a:lnTo>
                    <a:pt x="437" y="179"/>
                  </a:lnTo>
                  <a:lnTo>
                    <a:pt x="438" y="195"/>
                  </a:lnTo>
                  <a:lnTo>
                    <a:pt x="429" y="206"/>
                  </a:lnTo>
                  <a:lnTo>
                    <a:pt x="422" y="215"/>
                  </a:lnTo>
                  <a:lnTo>
                    <a:pt x="422" y="227"/>
                  </a:lnTo>
                  <a:lnTo>
                    <a:pt x="427" y="236"/>
                  </a:lnTo>
                  <a:lnTo>
                    <a:pt x="438" y="249"/>
                  </a:lnTo>
                  <a:lnTo>
                    <a:pt x="444" y="259"/>
                  </a:lnTo>
                  <a:lnTo>
                    <a:pt x="436" y="270"/>
                  </a:lnTo>
                  <a:lnTo>
                    <a:pt x="396" y="296"/>
                  </a:lnTo>
                  <a:lnTo>
                    <a:pt x="361" y="327"/>
                  </a:lnTo>
                  <a:lnTo>
                    <a:pt x="332" y="364"/>
                  </a:lnTo>
                  <a:lnTo>
                    <a:pt x="301" y="399"/>
                  </a:lnTo>
                  <a:lnTo>
                    <a:pt x="266" y="439"/>
                  </a:lnTo>
                  <a:lnTo>
                    <a:pt x="231" y="471"/>
                  </a:lnTo>
                  <a:lnTo>
                    <a:pt x="188" y="516"/>
                  </a:lnTo>
                  <a:lnTo>
                    <a:pt x="179" y="512"/>
                  </a:lnTo>
                  <a:lnTo>
                    <a:pt x="193" y="496"/>
                  </a:lnTo>
                  <a:lnTo>
                    <a:pt x="222" y="470"/>
                  </a:lnTo>
                  <a:lnTo>
                    <a:pt x="245" y="448"/>
                  </a:lnTo>
                  <a:lnTo>
                    <a:pt x="268" y="423"/>
                  </a:lnTo>
                  <a:lnTo>
                    <a:pt x="295" y="397"/>
                  </a:lnTo>
                  <a:lnTo>
                    <a:pt x="320" y="362"/>
                  </a:lnTo>
                  <a:lnTo>
                    <a:pt x="338" y="336"/>
                  </a:lnTo>
                  <a:lnTo>
                    <a:pt x="357" y="318"/>
                  </a:lnTo>
                  <a:lnTo>
                    <a:pt x="370" y="299"/>
                  </a:lnTo>
                  <a:lnTo>
                    <a:pt x="393" y="281"/>
                  </a:lnTo>
                  <a:lnTo>
                    <a:pt x="415" y="267"/>
                  </a:lnTo>
                  <a:lnTo>
                    <a:pt x="423" y="257"/>
                  </a:lnTo>
                  <a:lnTo>
                    <a:pt x="420" y="248"/>
                  </a:lnTo>
                  <a:lnTo>
                    <a:pt x="411" y="233"/>
                  </a:lnTo>
                  <a:lnTo>
                    <a:pt x="408" y="220"/>
                  </a:lnTo>
                  <a:lnTo>
                    <a:pt x="411" y="212"/>
                  </a:lnTo>
                  <a:lnTo>
                    <a:pt x="415" y="202"/>
                  </a:lnTo>
                  <a:lnTo>
                    <a:pt x="425" y="188"/>
                  </a:lnTo>
                  <a:lnTo>
                    <a:pt x="423" y="183"/>
                  </a:lnTo>
                  <a:lnTo>
                    <a:pt x="417" y="166"/>
                  </a:lnTo>
                  <a:lnTo>
                    <a:pt x="414" y="148"/>
                  </a:lnTo>
                  <a:lnTo>
                    <a:pt x="420" y="139"/>
                  </a:lnTo>
                  <a:lnTo>
                    <a:pt x="427" y="134"/>
                  </a:lnTo>
                  <a:lnTo>
                    <a:pt x="441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877FDFF9-5587-13D7-F93F-662D62FAF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848226"/>
              <a:ext cx="534988" cy="561975"/>
            </a:xfrm>
            <a:custGeom>
              <a:avLst/>
              <a:gdLst/>
              <a:ahLst/>
              <a:cxnLst>
                <a:cxn ang="0">
                  <a:pos x="316" y="7"/>
                </a:cxn>
                <a:cxn ang="0">
                  <a:pos x="328" y="0"/>
                </a:cxn>
                <a:cxn ang="0">
                  <a:pos x="337" y="9"/>
                </a:cxn>
                <a:cxn ang="0">
                  <a:pos x="329" y="18"/>
                </a:cxn>
                <a:cxn ang="0">
                  <a:pos x="302" y="30"/>
                </a:cxn>
                <a:cxn ang="0">
                  <a:pos x="280" y="35"/>
                </a:cxn>
                <a:cxn ang="0">
                  <a:pos x="265" y="49"/>
                </a:cxn>
                <a:cxn ang="0">
                  <a:pos x="247" y="76"/>
                </a:cxn>
                <a:cxn ang="0">
                  <a:pos x="234" y="97"/>
                </a:cxn>
                <a:cxn ang="0">
                  <a:pos x="221" y="116"/>
                </a:cxn>
                <a:cxn ang="0">
                  <a:pos x="201" y="137"/>
                </a:cxn>
                <a:cxn ang="0">
                  <a:pos x="178" y="162"/>
                </a:cxn>
                <a:cxn ang="0">
                  <a:pos x="167" y="180"/>
                </a:cxn>
                <a:cxn ang="0">
                  <a:pos x="149" y="207"/>
                </a:cxn>
                <a:cxn ang="0">
                  <a:pos x="137" y="214"/>
                </a:cxn>
                <a:cxn ang="0">
                  <a:pos x="119" y="222"/>
                </a:cxn>
                <a:cxn ang="0">
                  <a:pos x="105" y="234"/>
                </a:cxn>
                <a:cxn ang="0">
                  <a:pos x="96" y="249"/>
                </a:cxn>
                <a:cxn ang="0">
                  <a:pos x="87" y="271"/>
                </a:cxn>
                <a:cxn ang="0">
                  <a:pos x="75" y="289"/>
                </a:cxn>
                <a:cxn ang="0">
                  <a:pos x="48" y="314"/>
                </a:cxn>
                <a:cxn ang="0">
                  <a:pos x="20" y="349"/>
                </a:cxn>
                <a:cxn ang="0">
                  <a:pos x="7" y="354"/>
                </a:cxn>
                <a:cxn ang="0">
                  <a:pos x="0" y="347"/>
                </a:cxn>
                <a:cxn ang="0">
                  <a:pos x="13" y="331"/>
                </a:cxn>
                <a:cxn ang="0">
                  <a:pos x="49" y="298"/>
                </a:cxn>
                <a:cxn ang="0">
                  <a:pos x="69" y="276"/>
                </a:cxn>
                <a:cxn ang="0">
                  <a:pos x="78" y="264"/>
                </a:cxn>
                <a:cxn ang="0">
                  <a:pos x="84" y="246"/>
                </a:cxn>
                <a:cxn ang="0">
                  <a:pos x="98" y="227"/>
                </a:cxn>
                <a:cxn ang="0">
                  <a:pos x="115" y="213"/>
                </a:cxn>
                <a:cxn ang="0">
                  <a:pos x="135" y="204"/>
                </a:cxn>
                <a:cxn ang="0">
                  <a:pos x="152" y="186"/>
                </a:cxn>
                <a:cxn ang="0">
                  <a:pos x="165" y="157"/>
                </a:cxn>
                <a:cxn ang="0">
                  <a:pos x="176" y="140"/>
                </a:cxn>
                <a:cxn ang="0">
                  <a:pos x="195" y="125"/>
                </a:cxn>
                <a:cxn ang="0">
                  <a:pos x="220" y="105"/>
                </a:cxn>
                <a:cxn ang="0">
                  <a:pos x="228" y="87"/>
                </a:cxn>
                <a:cxn ang="0">
                  <a:pos x="245" y="56"/>
                </a:cxn>
                <a:cxn ang="0">
                  <a:pos x="261" y="40"/>
                </a:cxn>
                <a:cxn ang="0">
                  <a:pos x="280" y="26"/>
                </a:cxn>
                <a:cxn ang="0">
                  <a:pos x="300" y="17"/>
                </a:cxn>
                <a:cxn ang="0">
                  <a:pos x="316" y="7"/>
                </a:cxn>
              </a:cxnLst>
              <a:rect l="0" t="0" r="r" b="b"/>
              <a:pathLst>
                <a:path w="337" h="354">
                  <a:moveTo>
                    <a:pt x="316" y="7"/>
                  </a:moveTo>
                  <a:lnTo>
                    <a:pt x="328" y="0"/>
                  </a:lnTo>
                  <a:lnTo>
                    <a:pt x="337" y="9"/>
                  </a:lnTo>
                  <a:lnTo>
                    <a:pt x="329" y="18"/>
                  </a:lnTo>
                  <a:lnTo>
                    <a:pt x="302" y="30"/>
                  </a:lnTo>
                  <a:lnTo>
                    <a:pt x="280" y="35"/>
                  </a:lnTo>
                  <a:lnTo>
                    <a:pt x="265" y="49"/>
                  </a:lnTo>
                  <a:lnTo>
                    <a:pt x="247" y="76"/>
                  </a:lnTo>
                  <a:lnTo>
                    <a:pt x="234" y="97"/>
                  </a:lnTo>
                  <a:lnTo>
                    <a:pt x="221" y="116"/>
                  </a:lnTo>
                  <a:lnTo>
                    <a:pt x="201" y="137"/>
                  </a:lnTo>
                  <a:lnTo>
                    <a:pt x="178" y="162"/>
                  </a:lnTo>
                  <a:lnTo>
                    <a:pt x="167" y="180"/>
                  </a:lnTo>
                  <a:lnTo>
                    <a:pt x="149" y="207"/>
                  </a:lnTo>
                  <a:lnTo>
                    <a:pt x="137" y="214"/>
                  </a:lnTo>
                  <a:lnTo>
                    <a:pt x="119" y="222"/>
                  </a:lnTo>
                  <a:lnTo>
                    <a:pt x="105" y="234"/>
                  </a:lnTo>
                  <a:lnTo>
                    <a:pt x="96" y="249"/>
                  </a:lnTo>
                  <a:lnTo>
                    <a:pt x="87" y="271"/>
                  </a:lnTo>
                  <a:lnTo>
                    <a:pt x="75" y="289"/>
                  </a:lnTo>
                  <a:lnTo>
                    <a:pt x="48" y="314"/>
                  </a:lnTo>
                  <a:lnTo>
                    <a:pt x="20" y="349"/>
                  </a:lnTo>
                  <a:lnTo>
                    <a:pt x="7" y="354"/>
                  </a:lnTo>
                  <a:lnTo>
                    <a:pt x="0" y="347"/>
                  </a:lnTo>
                  <a:lnTo>
                    <a:pt x="13" y="331"/>
                  </a:lnTo>
                  <a:lnTo>
                    <a:pt x="49" y="298"/>
                  </a:lnTo>
                  <a:lnTo>
                    <a:pt x="69" y="276"/>
                  </a:lnTo>
                  <a:lnTo>
                    <a:pt x="78" y="264"/>
                  </a:lnTo>
                  <a:lnTo>
                    <a:pt x="84" y="246"/>
                  </a:lnTo>
                  <a:lnTo>
                    <a:pt x="98" y="227"/>
                  </a:lnTo>
                  <a:lnTo>
                    <a:pt x="115" y="213"/>
                  </a:lnTo>
                  <a:lnTo>
                    <a:pt x="135" y="204"/>
                  </a:lnTo>
                  <a:lnTo>
                    <a:pt x="152" y="186"/>
                  </a:lnTo>
                  <a:lnTo>
                    <a:pt x="165" y="157"/>
                  </a:lnTo>
                  <a:lnTo>
                    <a:pt x="176" y="140"/>
                  </a:lnTo>
                  <a:lnTo>
                    <a:pt x="195" y="125"/>
                  </a:lnTo>
                  <a:lnTo>
                    <a:pt x="220" y="105"/>
                  </a:lnTo>
                  <a:lnTo>
                    <a:pt x="228" y="87"/>
                  </a:lnTo>
                  <a:lnTo>
                    <a:pt x="245" y="56"/>
                  </a:lnTo>
                  <a:lnTo>
                    <a:pt x="261" y="40"/>
                  </a:lnTo>
                  <a:lnTo>
                    <a:pt x="280" y="26"/>
                  </a:lnTo>
                  <a:lnTo>
                    <a:pt x="300" y="17"/>
                  </a:lnTo>
                  <a:lnTo>
                    <a:pt x="3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960C237-64C5-8A6A-3B31-9D5F8402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4910138"/>
              <a:ext cx="146050" cy="14922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2" y="60"/>
                </a:cxn>
                <a:cxn ang="0">
                  <a:pos x="30" y="34"/>
                </a:cxn>
                <a:cxn ang="0">
                  <a:pos x="54" y="14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2" y="10"/>
                </a:cxn>
                <a:cxn ang="0">
                  <a:pos x="73" y="20"/>
                </a:cxn>
                <a:cxn ang="0">
                  <a:pos x="48" y="34"/>
                </a:cxn>
                <a:cxn ang="0">
                  <a:pos x="30" y="55"/>
                </a:cxn>
                <a:cxn ang="0">
                  <a:pos x="11" y="84"/>
                </a:cxn>
                <a:cxn ang="0">
                  <a:pos x="0" y="94"/>
                </a:cxn>
              </a:cxnLst>
              <a:rect l="0" t="0" r="r" b="b"/>
              <a:pathLst>
                <a:path w="92" h="94">
                  <a:moveTo>
                    <a:pt x="0" y="94"/>
                  </a:moveTo>
                  <a:lnTo>
                    <a:pt x="12" y="60"/>
                  </a:lnTo>
                  <a:lnTo>
                    <a:pt x="30" y="34"/>
                  </a:lnTo>
                  <a:lnTo>
                    <a:pt x="54" y="14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2" y="10"/>
                  </a:lnTo>
                  <a:lnTo>
                    <a:pt x="73" y="20"/>
                  </a:lnTo>
                  <a:lnTo>
                    <a:pt x="48" y="34"/>
                  </a:lnTo>
                  <a:lnTo>
                    <a:pt x="30" y="55"/>
                  </a:lnTo>
                  <a:lnTo>
                    <a:pt x="11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4B049B0-944A-F001-8BFB-1DFD67C2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4959351"/>
              <a:ext cx="152400" cy="134938"/>
            </a:xfrm>
            <a:custGeom>
              <a:avLst/>
              <a:gdLst/>
              <a:ahLst/>
              <a:cxnLst>
                <a:cxn ang="0">
                  <a:pos x="31" y="51"/>
                </a:cxn>
                <a:cxn ang="0">
                  <a:pos x="67" y="17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69" y="36"/>
                </a:cxn>
                <a:cxn ang="0">
                  <a:pos x="22" y="70"/>
                </a:cxn>
                <a:cxn ang="0">
                  <a:pos x="0" y="85"/>
                </a:cxn>
                <a:cxn ang="0">
                  <a:pos x="31" y="51"/>
                </a:cxn>
              </a:cxnLst>
              <a:rect l="0" t="0" r="r" b="b"/>
              <a:pathLst>
                <a:path w="96" h="85">
                  <a:moveTo>
                    <a:pt x="31" y="51"/>
                  </a:moveTo>
                  <a:lnTo>
                    <a:pt x="67" y="17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69" y="36"/>
                  </a:lnTo>
                  <a:lnTo>
                    <a:pt x="22" y="70"/>
                  </a:lnTo>
                  <a:lnTo>
                    <a:pt x="0" y="85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098E8F4-0C72-E926-1F9A-41059F344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47434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0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0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DB4E758-0071-DFD7-344C-44F1A3F94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48069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1A7B9FC-31A3-28A3-2BB7-F5519F98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4864101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29"/>
                </a:cxn>
                <a:cxn ang="0">
                  <a:pos x="122" y="47"/>
                </a:cxn>
                <a:cxn ang="0">
                  <a:pos x="112" y="55"/>
                </a:cxn>
                <a:cxn ang="0">
                  <a:pos x="96" y="53"/>
                </a:cxn>
                <a:cxn ang="0">
                  <a:pos x="81" y="40"/>
                </a:cxn>
                <a:cxn ang="0">
                  <a:pos x="48" y="27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29"/>
                  </a:lnTo>
                  <a:lnTo>
                    <a:pt x="122" y="47"/>
                  </a:lnTo>
                  <a:lnTo>
                    <a:pt x="112" y="55"/>
                  </a:lnTo>
                  <a:lnTo>
                    <a:pt x="96" y="53"/>
                  </a:lnTo>
                  <a:lnTo>
                    <a:pt x="81" y="40"/>
                  </a:lnTo>
                  <a:lnTo>
                    <a:pt x="48" y="27"/>
                  </a:lnTo>
                  <a:lnTo>
                    <a:pt x="24" y="19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B7F3DCE-0EBF-1D4D-8C11-20F02C8A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492760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CFB4545-F976-D901-F3A2-3EDA88BB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99038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30"/>
                </a:cxn>
                <a:cxn ang="0">
                  <a:pos x="122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8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30"/>
                  </a:lnTo>
                  <a:lnTo>
                    <a:pt x="122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8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BD32CCF-BE34-5494-1554-DDD9450F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4846638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AF5C2E67-AA0A-7AD8-9FE6-3E1982EF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4918076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1B8B9F57-7FA3-470E-CC5B-FB2501427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4984751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17C75997-794F-5E12-8247-334C3340B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50466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E48E8E94-AEB0-3937-CA3A-5D6FB90D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51101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6B157DE3-7194-B75B-18C4-A123B90C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8" y="5070476"/>
              <a:ext cx="279400" cy="14128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1" y="49"/>
                </a:cxn>
                <a:cxn ang="0">
                  <a:pos x="60" y="27"/>
                </a:cxn>
                <a:cxn ang="0">
                  <a:pos x="83" y="10"/>
                </a:cxn>
                <a:cxn ang="0">
                  <a:pos x="96" y="0"/>
                </a:cxn>
                <a:cxn ang="0">
                  <a:pos x="108" y="4"/>
                </a:cxn>
                <a:cxn ang="0">
                  <a:pos x="127" y="14"/>
                </a:cxn>
                <a:cxn ang="0">
                  <a:pos x="162" y="29"/>
                </a:cxn>
                <a:cxn ang="0">
                  <a:pos x="173" y="37"/>
                </a:cxn>
                <a:cxn ang="0">
                  <a:pos x="176" y="49"/>
                </a:cxn>
                <a:cxn ang="0">
                  <a:pos x="161" y="66"/>
                </a:cxn>
                <a:cxn ang="0">
                  <a:pos x="161" y="53"/>
                </a:cxn>
                <a:cxn ang="0">
                  <a:pos x="155" y="42"/>
                </a:cxn>
                <a:cxn ang="0">
                  <a:pos x="134" y="32"/>
                </a:cxn>
                <a:cxn ang="0">
                  <a:pos x="111" y="22"/>
                </a:cxn>
                <a:cxn ang="0">
                  <a:pos x="100" y="12"/>
                </a:cxn>
                <a:cxn ang="0">
                  <a:pos x="75" y="25"/>
                </a:cxn>
                <a:cxn ang="0">
                  <a:pos x="52" y="46"/>
                </a:cxn>
                <a:cxn ang="0">
                  <a:pos x="30" y="68"/>
                </a:cxn>
                <a:cxn ang="0">
                  <a:pos x="15" y="89"/>
                </a:cxn>
                <a:cxn ang="0">
                  <a:pos x="0" y="82"/>
                </a:cxn>
              </a:cxnLst>
              <a:rect l="0" t="0" r="r" b="b"/>
              <a:pathLst>
                <a:path w="176" h="89">
                  <a:moveTo>
                    <a:pt x="0" y="82"/>
                  </a:moveTo>
                  <a:lnTo>
                    <a:pt x="31" y="49"/>
                  </a:lnTo>
                  <a:lnTo>
                    <a:pt x="60" y="27"/>
                  </a:lnTo>
                  <a:lnTo>
                    <a:pt x="83" y="1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27" y="14"/>
                  </a:lnTo>
                  <a:lnTo>
                    <a:pt x="162" y="29"/>
                  </a:lnTo>
                  <a:lnTo>
                    <a:pt x="173" y="37"/>
                  </a:lnTo>
                  <a:lnTo>
                    <a:pt x="176" y="49"/>
                  </a:lnTo>
                  <a:lnTo>
                    <a:pt x="161" y="66"/>
                  </a:lnTo>
                  <a:lnTo>
                    <a:pt x="161" y="53"/>
                  </a:lnTo>
                  <a:lnTo>
                    <a:pt x="155" y="42"/>
                  </a:lnTo>
                  <a:lnTo>
                    <a:pt x="134" y="32"/>
                  </a:lnTo>
                  <a:lnTo>
                    <a:pt x="111" y="22"/>
                  </a:lnTo>
                  <a:lnTo>
                    <a:pt x="100" y="12"/>
                  </a:lnTo>
                  <a:lnTo>
                    <a:pt x="75" y="25"/>
                  </a:lnTo>
                  <a:lnTo>
                    <a:pt x="52" y="46"/>
                  </a:lnTo>
                  <a:lnTo>
                    <a:pt x="30" y="68"/>
                  </a:lnTo>
                  <a:lnTo>
                    <a:pt x="15" y="8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1CF7EC2F-41E1-4E50-1855-8F6C3A1B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5124451"/>
              <a:ext cx="277813" cy="171450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4"/>
                </a:cxn>
                <a:cxn ang="0">
                  <a:pos x="9" y="59"/>
                </a:cxn>
                <a:cxn ang="0">
                  <a:pos x="28" y="67"/>
                </a:cxn>
                <a:cxn ang="0">
                  <a:pos x="53" y="81"/>
                </a:cxn>
                <a:cxn ang="0">
                  <a:pos x="81" y="102"/>
                </a:cxn>
                <a:cxn ang="0">
                  <a:pos x="90" y="108"/>
                </a:cxn>
                <a:cxn ang="0">
                  <a:pos x="100" y="105"/>
                </a:cxn>
                <a:cxn ang="0">
                  <a:pos x="109" y="90"/>
                </a:cxn>
                <a:cxn ang="0">
                  <a:pos x="135" y="65"/>
                </a:cxn>
                <a:cxn ang="0">
                  <a:pos x="162" y="36"/>
                </a:cxn>
                <a:cxn ang="0">
                  <a:pos x="175" y="24"/>
                </a:cxn>
                <a:cxn ang="0">
                  <a:pos x="175" y="16"/>
                </a:cxn>
                <a:cxn ang="0">
                  <a:pos x="173" y="9"/>
                </a:cxn>
                <a:cxn ang="0">
                  <a:pos x="165" y="0"/>
                </a:cxn>
                <a:cxn ang="0">
                  <a:pos x="160" y="19"/>
                </a:cxn>
                <a:cxn ang="0">
                  <a:pos x="145" y="40"/>
                </a:cxn>
                <a:cxn ang="0">
                  <a:pos x="119" y="64"/>
                </a:cxn>
                <a:cxn ang="0">
                  <a:pos x="97" y="81"/>
                </a:cxn>
                <a:cxn ang="0">
                  <a:pos x="84" y="88"/>
                </a:cxn>
                <a:cxn ang="0">
                  <a:pos x="68" y="77"/>
                </a:cxn>
                <a:cxn ang="0">
                  <a:pos x="45" y="63"/>
                </a:cxn>
                <a:cxn ang="0">
                  <a:pos x="26" y="52"/>
                </a:cxn>
                <a:cxn ang="0">
                  <a:pos x="5" y="45"/>
                </a:cxn>
              </a:cxnLst>
              <a:rect l="0" t="0" r="r" b="b"/>
              <a:pathLst>
                <a:path w="175" h="108">
                  <a:moveTo>
                    <a:pt x="5" y="45"/>
                  </a:moveTo>
                  <a:lnTo>
                    <a:pt x="0" y="54"/>
                  </a:lnTo>
                  <a:lnTo>
                    <a:pt x="9" y="59"/>
                  </a:lnTo>
                  <a:lnTo>
                    <a:pt x="28" y="67"/>
                  </a:lnTo>
                  <a:lnTo>
                    <a:pt x="53" y="81"/>
                  </a:lnTo>
                  <a:lnTo>
                    <a:pt x="81" y="102"/>
                  </a:lnTo>
                  <a:lnTo>
                    <a:pt x="90" y="108"/>
                  </a:lnTo>
                  <a:lnTo>
                    <a:pt x="100" y="105"/>
                  </a:lnTo>
                  <a:lnTo>
                    <a:pt x="109" y="90"/>
                  </a:lnTo>
                  <a:lnTo>
                    <a:pt x="135" y="65"/>
                  </a:lnTo>
                  <a:lnTo>
                    <a:pt x="162" y="36"/>
                  </a:lnTo>
                  <a:lnTo>
                    <a:pt x="175" y="24"/>
                  </a:lnTo>
                  <a:lnTo>
                    <a:pt x="175" y="16"/>
                  </a:lnTo>
                  <a:lnTo>
                    <a:pt x="173" y="9"/>
                  </a:lnTo>
                  <a:lnTo>
                    <a:pt x="165" y="0"/>
                  </a:lnTo>
                  <a:lnTo>
                    <a:pt x="160" y="19"/>
                  </a:lnTo>
                  <a:lnTo>
                    <a:pt x="145" y="40"/>
                  </a:lnTo>
                  <a:lnTo>
                    <a:pt x="119" y="64"/>
                  </a:lnTo>
                  <a:lnTo>
                    <a:pt x="97" y="81"/>
                  </a:lnTo>
                  <a:lnTo>
                    <a:pt x="84" y="88"/>
                  </a:lnTo>
                  <a:lnTo>
                    <a:pt x="68" y="77"/>
                  </a:lnTo>
                  <a:lnTo>
                    <a:pt x="45" y="63"/>
                  </a:lnTo>
                  <a:lnTo>
                    <a:pt x="26" y="5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35211DF-0AB1-8770-1EB5-AEBF4E03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4683126"/>
              <a:ext cx="173038" cy="168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0" y="3"/>
                </a:cxn>
                <a:cxn ang="0">
                  <a:pos x="79" y="11"/>
                </a:cxn>
                <a:cxn ang="0">
                  <a:pos x="101" y="15"/>
                </a:cxn>
                <a:cxn ang="0">
                  <a:pos x="109" y="30"/>
                </a:cxn>
                <a:cxn ang="0">
                  <a:pos x="103" y="42"/>
                </a:cxn>
                <a:cxn ang="0">
                  <a:pos x="88" y="54"/>
                </a:cxn>
                <a:cxn ang="0">
                  <a:pos x="52" y="85"/>
                </a:cxn>
                <a:cxn ang="0">
                  <a:pos x="31" y="106"/>
                </a:cxn>
                <a:cxn ang="0">
                  <a:pos x="21" y="104"/>
                </a:cxn>
                <a:cxn ang="0">
                  <a:pos x="21" y="99"/>
                </a:cxn>
                <a:cxn ang="0">
                  <a:pos x="39" y="82"/>
                </a:cxn>
                <a:cxn ang="0">
                  <a:pos x="57" y="64"/>
                </a:cxn>
                <a:cxn ang="0">
                  <a:pos x="72" y="48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3" y="23"/>
                </a:cxn>
                <a:cxn ang="0">
                  <a:pos x="55" y="18"/>
                </a:cxn>
                <a:cxn ang="0">
                  <a:pos x="16" y="1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09" h="106">
                  <a:moveTo>
                    <a:pt x="12" y="0"/>
                  </a:moveTo>
                  <a:lnTo>
                    <a:pt x="40" y="3"/>
                  </a:lnTo>
                  <a:lnTo>
                    <a:pt x="79" y="11"/>
                  </a:lnTo>
                  <a:lnTo>
                    <a:pt x="101" y="15"/>
                  </a:lnTo>
                  <a:lnTo>
                    <a:pt x="109" y="30"/>
                  </a:lnTo>
                  <a:lnTo>
                    <a:pt x="103" y="42"/>
                  </a:lnTo>
                  <a:lnTo>
                    <a:pt x="88" y="54"/>
                  </a:lnTo>
                  <a:lnTo>
                    <a:pt x="52" y="85"/>
                  </a:lnTo>
                  <a:lnTo>
                    <a:pt x="3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39" y="82"/>
                  </a:lnTo>
                  <a:lnTo>
                    <a:pt x="57" y="64"/>
                  </a:lnTo>
                  <a:lnTo>
                    <a:pt x="72" y="48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3" y="23"/>
                  </a:lnTo>
                  <a:lnTo>
                    <a:pt x="55" y="18"/>
                  </a:lnTo>
                  <a:lnTo>
                    <a:pt x="16" y="1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DA32FD3-1F56-D7D1-08A3-F9284EB3E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686301"/>
              <a:ext cx="147638" cy="16351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1"/>
                </a:cxn>
                <a:cxn ang="0">
                  <a:pos x="50" y="14"/>
                </a:cxn>
                <a:cxn ang="0">
                  <a:pos x="33" y="34"/>
                </a:cxn>
                <a:cxn ang="0">
                  <a:pos x="14" y="56"/>
                </a:cxn>
                <a:cxn ang="0">
                  <a:pos x="2" y="76"/>
                </a:cxn>
                <a:cxn ang="0">
                  <a:pos x="0" y="86"/>
                </a:cxn>
                <a:cxn ang="0">
                  <a:pos x="16" y="92"/>
                </a:cxn>
                <a:cxn ang="0">
                  <a:pos x="48" y="97"/>
                </a:cxn>
                <a:cxn ang="0">
                  <a:pos x="73" y="102"/>
                </a:cxn>
                <a:cxn ang="0">
                  <a:pos x="91" y="103"/>
                </a:cxn>
                <a:cxn ang="0">
                  <a:pos x="93" y="95"/>
                </a:cxn>
                <a:cxn ang="0">
                  <a:pos x="65" y="91"/>
                </a:cxn>
                <a:cxn ang="0">
                  <a:pos x="33" y="82"/>
                </a:cxn>
                <a:cxn ang="0">
                  <a:pos x="16" y="79"/>
                </a:cxn>
                <a:cxn ang="0">
                  <a:pos x="14" y="72"/>
                </a:cxn>
                <a:cxn ang="0">
                  <a:pos x="28" y="57"/>
                </a:cxn>
                <a:cxn ang="0">
                  <a:pos x="48" y="33"/>
                </a:cxn>
                <a:cxn ang="0">
                  <a:pos x="67" y="16"/>
                </a:cxn>
                <a:cxn ang="0">
                  <a:pos x="74" y="0"/>
                </a:cxn>
              </a:cxnLst>
              <a:rect l="0" t="0" r="r" b="b"/>
              <a:pathLst>
                <a:path w="93" h="103">
                  <a:moveTo>
                    <a:pt x="74" y="0"/>
                  </a:moveTo>
                  <a:lnTo>
                    <a:pt x="64" y="1"/>
                  </a:lnTo>
                  <a:lnTo>
                    <a:pt x="50" y="14"/>
                  </a:lnTo>
                  <a:lnTo>
                    <a:pt x="33" y="34"/>
                  </a:lnTo>
                  <a:lnTo>
                    <a:pt x="14" y="5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16" y="92"/>
                  </a:lnTo>
                  <a:lnTo>
                    <a:pt x="48" y="97"/>
                  </a:lnTo>
                  <a:lnTo>
                    <a:pt x="73" y="102"/>
                  </a:lnTo>
                  <a:lnTo>
                    <a:pt x="91" y="103"/>
                  </a:lnTo>
                  <a:lnTo>
                    <a:pt x="93" y="95"/>
                  </a:lnTo>
                  <a:lnTo>
                    <a:pt x="65" y="91"/>
                  </a:lnTo>
                  <a:lnTo>
                    <a:pt x="33" y="82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28" y="57"/>
                  </a:lnTo>
                  <a:lnTo>
                    <a:pt x="48" y="33"/>
                  </a:lnTo>
                  <a:lnTo>
                    <a:pt x="67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D41B250F-7244-3967-73BF-1D106E08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645026"/>
              <a:ext cx="160338" cy="1285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7" y="45"/>
                </a:cxn>
                <a:cxn ang="0">
                  <a:pos x="43" y="24"/>
                </a:cxn>
                <a:cxn ang="0">
                  <a:pos x="67" y="9"/>
                </a:cxn>
                <a:cxn ang="0">
                  <a:pos x="91" y="0"/>
                </a:cxn>
                <a:cxn ang="0">
                  <a:pos x="101" y="9"/>
                </a:cxn>
                <a:cxn ang="0">
                  <a:pos x="75" y="18"/>
                </a:cxn>
                <a:cxn ang="0">
                  <a:pos x="46" y="35"/>
                </a:cxn>
                <a:cxn ang="0">
                  <a:pos x="21" y="52"/>
                </a:cxn>
                <a:cxn ang="0">
                  <a:pos x="5" y="81"/>
                </a:cxn>
                <a:cxn ang="0">
                  <a:pos x="0" y="73"/>
                </a:cxn>
              </a:cxnLst>
              <a:rect l="0" t="0" r="r" b="b"/>
              <a:pathLst>
                <a:path w="101" h="81">
                  <a:moveTo>
                    <a:pt x="0" y="73"/>
                  </a:moveTo>
                  <a:lnTo>
                    <a:pt x="17" y="45"/>
                  </a:lnTo>
                  <a:lnTo>
                    <a:pt x="43" y="24"/>
                  </a:lnTo>
                  <a:lnTo>
                    <a:pt x="67" y="9"/>
                  </a:lnTo>
                  <a:lnTo>
                    <a:pt x="91" y="0"/>
                  </a:lnTo>
                  <a:lnTo>
                    <a:pt x="101" y="9"/>
                  </a:lnTo>
                  <a:lnTo>
                    <a:pt x="75" y="18"/>
                  </a:lnTo>
                  <a:lnTo>
                    <a:pt x="46" y="35"/>
                  </a:lnTo>
                  <a:lnTo>
                    <a:pt x="21" y="52"/>
                  </a:lnTo>
                  <a:lnTo>
                    <a:pt x="5" y="8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979E2C66-887D-C443-4BB9-3F9C7E33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4552951"/>
              <a:ext cx="57150" cy="57150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19" y="1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6"/>
                </a:cxn>
                <a:cxn ang="0">
                  <a:pos x="36" y="21"/>
                </a:cxn>
                <a:cxn ang="0">
                  <a:pos x="35" y="36"/>
                </a:cxn>
                <a:cxn ang="0">
                  <a:pos x="25" y="33"/>
                </a:cxn>
              </a:cxnLst>
              <a:rect l="0" t="0" r="r" b="b"/>
              <a:pathLst>
                <a:path w="36" h="36">
                  <a:moveTo>
                    <a:pt x="25" y="33"/>
                  </a:moveTo>
                  <a:lnTo>
                    <a:pt x="19" y="17"/>
                  </a:lnTo>
                  <a:lnTo>
                    <a:pt x="3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6"/>
                  </a:lnTo>
                  <a:lnTo>
                    <a:pt x="36" y="21"/>
                  </a:lnTo>
                  <a:lnTo>
                    <a:pt x="35" y="36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452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19</a:t>
            </a:fld>
            <a:endParaRPr lang="en-GB" dirty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114436" y="2598738"/>
            <a:ext cx="94596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</a:rPr>
              <a:t>Anders Plejdrup Houmøller</a:t>
            </a:r>
          </a:p>
          <a:p>
            <a:pPr algn="ctr"/>
            <a:r>
              <a:rPr lang="en-GB" sz="4000" i="1" dirty="0">
                <a:solidFill>
                  <a:srgbClr val="000000"/>
                </a:solidFill>
              </a:rPr>
              <a:t>Houmoller Consulting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</a:rPr>
              <a:t>Tel. +45  28 11 23 00</a:t>
            </a:r>
          </a:p>
          <a:p>
            <a:pPr algn="ctr"/>
            <a:r>
              <a:rPr lang="en-GB" sz="4000" dirty="0"/>
              <a:t>anders@houmollerconsulting.dk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</a:rPr>
              <a:t>www.houmollerconsulting.dk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B1FE86-E09D-19D9-8C83-DA032E01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EA503-43B2-1FF5-83A3-A154081F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55832" cy="856648"/>
          </a:xfrm>
        </p:spPr>
        <p:txBody>
          <a:bodyPr/>
          <a:lstStyle/>
          <a:p>
            <a:r>
              <a:rPr lang="en-GB" dirty="0"/>
              <a:t>The perfect storm in 2022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7CE762-A551-F9D1-C75E-1961B9C5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8" y="827776"/>
            <a:ext cx="9538636" cy="3532472"/>
          </a:xfrm>
        </p:spPr>
        <p:txBody>
          <a:bodyPr/>
          <a:lstStyle/>
          <a:p>
            <a:r>
              <a:rPr lang="en-GB" sz="2100" dirty="0"/>
              <a:t>In 2022, Europe’s electricity markets had a period of </a:t>
            </a:r>
            <a:r>
              <a:rPr lang="en-GB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extremely high prices – and high price volatility</a:t>
            </a:r>
            <a:r>
              <a:rPr lang="en-GB" sz="2100" dirty="0"/>
              <a:t>.</a:t>
            </a:r>
          </a:p>
          <a:p>
            <a:r>
              <a:rPr lang="en-GB" sz="2100" dirty="0"/>
              <a:t>This was caused </a:t>
            </a:r>
            <a:r>
              <a:rPr lang="en-GB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a perfect storm:</a:t>
            </a:r>
          </a:p>
          <a:p>
            <a:pPr lvl="1"/>
            <a:r>
              <a:rPr lang="en-GB" sz="2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 sudden loss of Russian pipeline gas.</a:t>
            </a:r>
          </a:p>
          <a:p>
            <a:pPr lvl="1"/>
            <a:r>
              <a:rPr lang="en-GB" sz="2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tight global gas market.</a:t>
            </a:r>
          </a:p>
          <a:p>
            <a:pPr lvl="1"/>
            <a:r>
              <a:rPr lang="en-GB" sz="2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educed nuclear and hydropower production due to outages and drought.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214331-36D4-5C39-5180-AE3A382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8CD96D5-95A4-23EB-EE0C-90FD57C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9" name="Billede 8" descr="Et billede, der indeholder udendørs, sky, surfing, vand&#10;&#10;Automatisk genereret beskrivelse">
            <a:extLst>
              <a:ext uri="{FF2B5EF4-FFF2-40B4-BE49-F238E27FC236}">
                <a16:creationId xmlns:a16="http://schemas.microsoft.com/office/drawing/2014/main" id="{8D104D1D-509B-B878-5CD9-B752D264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9" y="3550918"/>
            <a:ext cx="633984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illede 81" descr="Et billede, der indeholder legeplads, Skaleringsmodel, legetøj, tegneserie&#10;&#10;Automatisk genereret beskrivelse">
            <a:extLst>
              <a:ext uri="{FF2B5EF4-FFF2-40B4-BE49-F238E27FC236}">
                <a16:creationId xmlns:a16="http://schemas.microsoft.com/office/drawing/2014/main" id="{0B83B510-EFC5-ADB6-4201-C170A68A0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78" y="391464"/>
            <a:ext cx="3850005" cy="28964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0A3272-84B5-B2B5-B4BE-DA51EE2F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0"/>
            <a:ext cx="5938788" cy="665915"/>
          </a:xfrm>
          <a:noFill/>
        </p:spPr>
        <p:txBody>
          <a:bodyPr/>
          <a:lstStyle/>
          <a:p>
            <a:pPr algn="l"/>
            <a:r>
              <a:rPr lang="en-GB" sz="3000" dirty="0"/>
              <a:t>Repairing the ships – 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48A38C2-2834-7C21-A9BF-A86642923C01}"/>
              </a:ext>
            </a:extLst>
          </p:cNvPr>
          <p:cNvSpPr txBox="1"/>
          <p:nvPr/>
        </p:nvSpPr>
        <p:spPr>
          <a:xfrm>
            <a:off x="94366" y="641509"/>
            <a:ext cx="632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After the turbulence in 2022, EU is</a:t>
            </a:r>
          </a:p>
          <a:p>
            <a:pPr>
              <a:tabLst>
                <a:tab pos="265113" algn="l"/>
              </a:tabLst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currently considering reforming</a:t>
            </a:r>
          </a:p>
          <a:p>
            <a:pPr>
              <a:tabLst>
                <a:tab pos="265113" algn="l"/>
              </a:tabLst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the electricity markets.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392CEEA-D82B-7BF5-F176-ADFAF2E85331}"/>
              </a:ext>
            </a:extLst>
          </p:cNvPr>
          <p:cNvSpPr txBox="1">
            <a:spLocks noChangeAspect="1"/>
          </p:cNvSpPr>
          <p:nvPr/>
        </p:nvSpPr>
        <p:spPr>
          <a:xfrm>
            <a:off x="431249" y="3299312"/>
            <a:ext cx="925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accompanying enhanced regulating, cost-effectiveness and transparency is good news for the energy consumers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57F5F9F9-CA4C-B0E0-52FE-63320BE8CE1E}"/>
              </a:ext>
            </a:extLst>
          </p:cNvPr>
          <p:cNvSpPr txBox="1"/>
          <p:nvPr/>
        </p:nvSpPr>
        <p:spPr>
          <a:xfrm>
            <a:off x="916218" y="5430091"/>
            <a:ext cx="741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See the PowerPoint presentation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Single Market Coupling Operator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A528B73-D3E3-82F5-7868-9970537804C6}"/>
              </a:ext>
            </a:extLst>
          </p:cNvPr>
          <p:cNvSpPr txBox="1"/>
          <p:nvPr/>
        </p:nvSpPr>
        <p:spPr>
          <a:xfrm>
            <a:off x="94366" y="1970411"/>
            <a:ext cx="665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market coupling is to be</a:t>
            </a:r>
          </a:p>
          <a:p>
            <a:pPr>
              <a:tabLst>
                <a:tab pos="265113" algn="l"/>
              </a:tabLst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improved by introducing a single 	Market Coupling Operator.</a:t>
            </a: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B4A1939F-E1B6-0F3E-CA86-4D7C99515EB6}"/>
              </a:ext>
            </a:extLst>
          </p:cNvPr>
          <p:cNvGrpSpPr/>
          <p:nvPr/>
        </p:nvGrpSpPr>
        <p:grpSpPr>
          <a:xfrm>
            <a:off x="1408453" y="4140089"/>
            <a:ext cx="6763396" cy="1225402"/>
            <a:chOff x="1408453" y="4063089"/>
            <a:chExt cx="6763396" cy="1225402"/>
          </a:xfrm>
        </p:grpSpPr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BA7ADE8D-D5B9-7D25-2316-686BC34B0A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08453" y="4175228"/>
              <a:ext cx="1460237" cy="1001124"/>
              <a:chOff x="1822648" y="3875973"/>
              <a:chExt cx="1896412" cy="1300162"/>
            </a:xfrm>
          </p:grpSpPr>
          <p:grpSp>
            <p:nvGrpSpPr>
              <p:cNvPr id="20" name="Gruppe 19">
                <a:extLst>
                  <a:ext uri="{FF2B5EF4-FFF2-40B4-BE49-F238E27FC236}">
                    <a16:creationId xmlns:a16="http://schemas.microsoft.com/office/drawing/2014/main" id="{CC92A5F1-B324-65CF-12E0-197656BCE3BE}"/>
                  </a:ext>
                </a:extLst>
              </p:cNvPr>
              <p:cNvGrpSpPr/>
              <p:nvPr/>
            </p:nvGrpSpPr>
            <p:grpSpPr>
              <a:xfrm>
                <a:off x="1822648" y="3875973"/>
                <a:ext cx="882333" cy="1300162"/>
                <a:chOff x="4297362" y="742951"/>
                <a:chExt cx="882333" cy="1300162"/>
              </a:xfrm>
            </p:grpSpPr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8E08F543-F241-7B06-86D0-315C9F4AE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588" y="1050926"/>
                  <a:ext cx="73025" cy="80963"/>
                </a:xfrm>
                <a:custGeom>
                  <a:avLst/>
                  <a:gdLst>
                    <a:gd name="T0" fmla="*/ 7 w 46"/>
                    <a:gd name="T1" fmla="*/ 0 h 51"/>
                    <a:gd name="T2" fmla="*/ 22 w 46"/>
                    <a:gd name="T3" fmla="*/ 0 h 51"/>
                    <a:gd name="T4" fmla="*/ 46 w 46"/>
                    <a:gd name="T5" fmla="*/ 8 h 51"/>
                    <a:gd name="T6" fmla="*/ 44 w 46"/>
                    <a:gd name="T7" fmla="*/ 18 h 51"/>
                    <a:gd name="T8" fmla="*/ 35 w 46"/>
                    <a:gd name="T9" fmla="*/ 27 h 51"/>
                    <a:gd name="T10" fmla="*/ 39 w 46"/>
                    <a:gd name="T11" fmla="*/ 37 h 51"/>
                    <a:gd name="T12" fmla="*/ 32 w 46"/>
                    <a:gd name="T13" fmla="*/ 46 h 51"/>
                    <a:gd name="T14" fmla="*/ 19 w 46"/>
                    <a:gd name="T15" fmla="*/ 51 h 51"/>
                    <a:gd name="T16" fmla="*/ 7 w 46"/>
                    <a:gd name="T17" fmla="*/ 51 h 51"/>
                    <a:gd name="T18" fmla="*/ 0 w 46"/>
                    <a:gd name="T19" fmla="*/ 44 h 51"/>
                    <a:gd name="T20" fmla="*/ 7 w 46"/>
                    <a:gd name="T2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1">
                      <a:moveTo>
                        <a:pt x="7" y="0"/>
                      </a:moveTo>
                      <a:lnTo>
                        <a:pt x="22" y="0"/>
                      </a:lnTo>
                      <a:lnTo>
                        <a:pt x="46" y="8"/>
                      </a:lnTo>
                      <a:lnTo>
                        <a:pt x="44" y="18"/>
                      </a:lnTo>
                      <a:lnTo>
                        <a:pt x="35" y="27"/>
                      </a:lnTo>
                      <a:lnTo>
                        <a:pt x="39" y="37"/>
                      </a:lnTo>
                      <a:lnTo>
                        <a:pt x="32" y="46"/>
                      </a:lnTo>
                      <a:lnTo>
                        <a:pt x="19" y="51"/>
                      </a:lnTo>
                      <a:lnTo>
                        <a:pt x="7" y="51"/>
                      </a:lnTo>
                      <a:lnTo>
                        <a:pt x="0" y="4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33D21F99-969C-282D-8F9F-C77F02D34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438" y="812801"/>
                  <a:ext cx="80963" cy="450850"/>
                </a:xfrm>
                <a:custGeom>
                  <a:avLst/>
                  <a:gdLst>
                    <a:gd name="T0" fmla="*/ 28 w 51"/>
                    <a:gd name="T1" fmla="*/ 8 h 284"/>
                    <a:gd name="T2" fmla="*/ 38 w 51"/>
                    <a:gd name="T3" fmla="*/ 47 h 284"/>
                    <a:gd name="T4" fmla="*/ 44 w 51"/>
                    <a:gd name="T5" fmla="*/ 93 h 284"/>
                    <a:gd name="T6" fmla="*/ 49 w 51"/>
                    <a:gd name="T7" fmla="*/ 136 h 284"/>
                    <a:gd name="T8" fmla="*/ 49 w 51"/>
                    <a:gd name="T9" fmla="*/ 140 h 284"/>
                    <a:gd name="T10" fmla="*/ 51 w 51"/>
                    <a:gd name="T11" fmla="*/ 185 h 284"/>
                    <a:gd name="T12" fmla="*/ 51 w 51"/>
                    <a:gd name="T13" fmla="*/ 236 h 284"/>
                    <a:gd name="T14" fmla="*/ 46 w 51"/>
                    <a:gd name="T15" fmla="*/ 279 h 284"/>
                    <a:gd name="T16" fmla="*/ 33 w 51"/>
                    <a:gd name="T17" fmla="*/ 284 h 284"/>
                    <a:gd name="T18" fmla="*/ 13 w 51"/>
                    <a:gd name="T19" fmla="*/ 281 h 284"/>
                    <a:gd name="T20" fmla="*/ 7 w 51"/>
                    <a:gd name="T21" fmla="*/ 265 h 284"/>
                    <a:gd name="T22" fmla="*/ 7 w 51"/>
                    <a:gd name="T23" fmla="*/ 243 h 284"/>
                    <a:gd name="T24" fmla="*/ 12 w 51"/>
                    <a:gd name="T25" fmla="*/ 208 h 284"/>
                    <a:gd name="T26" fmla="*/ 22 w 51"/>
                    <a:gd name="T27" fmla="*/ 166 h 284"/>
                    <a:gd name="T28" fmla="*/ 22 w 51"/>
                    <a:gd name="T29" fmla="*/ 128 h 284"/>
                    <a:gd name="T30" fmla="*/ 17 w 51"/>
                    <a:gd name="T31" fmla="*/ 83 h 284"/>
                    <a:gd name="T32" fmla="*/ 9 w 51"/>
                    <a:gd name="T33" fmla="*/ 46 h 284"/>
                    <a:gd name="T34" fmla="*/ 0 w 51"/>
                    <a:gd name="T35" fmla="*/ 22 h 284"/>
                    <a:gd name="T36" fmla="*/ 0 w 51"/>
                    <a:gd name="T37" fmla="*/ 8 h 284"/>
                    <a:gd name="T38" fmla="*/ 15 w 51"/>
                    <a:gd name="T39" fmla="*/ 0 h 284"/>
                    <a:gd name="T40" fmla="*/ 31 w 51"/>
                    <a:gd name="T41" fmla="*/ 0 h 284"/>
                    <a:gd name="T42" fmla="*/ 28 w 51"/>
                    <a:gd name="T43" fmla="*/ 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1" h="284">
                      <a:moveTo>
                        <a:pt x="28" y="8"/>
                      </a:moveTo>
                      <a:lnTo>
                        <a:pt x="38" y="47"/>
                      </a:lnTo>
                      <a:lnTo>
                        <a:pt x="44" y="93"/>
                      </a:lnTo>
                      <a:lnTo>
                        <a:pt x="49" y="136"/>
                      </a:lnTo>
                      <a:lnTo>
                        <a:pt x="49" y="140"/>
                      </a:lnTo>
                      <a:lnTo>
                        <a:pt x="51" y="185"/>
                      </a:lnTo>
                      <a:lnTo>
                        <a:pt x="51" y="236"/>
                      </a:lnTo>
                      <a:lnTo>
                        <a:pt x="46" y="279"/>
                      </a:lnTo>
                      <a:lnTo>
                        <a:pt x="33" y="284"/>
                      </a:lnTo>
                      <a:lnTo>
                        <a:pt x="13" y="281"/>
                      </a:lnTo>
                      <a:lnTo>
                        <a:pt x="7" y="265"/>
                      </a:lnTo>
                      <a:lnTo>
                        <a:pt x="7" y="243"/>
                      </a:lnTo>
                      <a:lnTo>
                        <a:pt x="12" y="208"/>
                      </a:lnTo>
                      <a:lnTo>
                        <a:pt x="22" y="166"/>
                      </a:lnTo>
                      <a:lnTo>
                        <a:pt x="22" y="128"/>
                      </a:lnTo>
                      <a:lnTo>
                        <a:pt x="17" y="83"/>
                      </a:lnTo>
                      <a:lnTo>
                        <a:pt x="9" y="46"/>
                      </a:lnTo>
                      <a:lnTo>
                        <a:pt x="0" y="22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28" y="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" name="Freeform 21">
                  <a:extLst>
                    <a:ext uri="{FF2B5EF4-FFF2-40B4-BE49-F238E27FC236}">
                      <a16:creationId xmlns:a16="http://schemas.microsoft.com/office/drawing/2014/main" id="{A0E8CA0D-31AD-262E-0FA6-DA0C29C1F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8800" y="747713"/>
                  <a:ext cx="373063" cy="260350"/>
                </a:xfrm>
                <a:custGeom>
                  <a:avLst/>
                  <a:gdLst>
                    <a:gd name="T0" fmla="*/ 60 w 235"/>
                    <a:gd name="T1" fmla="*/ 2 h 164"/>
                    <a:gd name="T2" fmla="*/ 88 w 235"/>
                    <a:gd name="T3" fmla="*/ 0 h 164"/>
                    <a:gd name="T4" fmla="*/ 110 w 235"/>
                    <a:gd name="T5" fmla="*/ 3 h 164"/>
                    <a:gd name="T6" fmla="*/ 130 w 235"/>
                    <a:gd name="T7" fmla="*/ 16 h 164"/>
                    <a:gd name="T8" fmla="*/ 144 w 235"/>
                    <a:gd name="T9" fmla="*/ 27 h 164"/>
                    <a:gd name="T10" fmla="*/ 161 w 235"/>
                    <a:gd name="T11" fmla="*/ 46 h 164"/>
                    <a:gd name="T12" fmla="*/ 176 w 235"/>
                    <a:gd name="T13" fmla="*/ 41 h 164"/>
                    <a:gd name="T14" fmla="*/ 193 w 235"/>
                    <a:gd name="T15" fmla="*/ 29 h 164"/>
                    <a:gd name="T16" fmla="*/ 203 w 235"/>
                    <a:gd name="T17" fmla="*/ 16 h 164"/>
                    <a:gd name="T18" fmla="*/ 211 w 235"/>
                    <a:gd name="T19" fmla="*/ 6 h 164"/>
                    <a:gd name="T20" fmla="*/ 222 w 235"/>
                    <a:gd name="T21" fmla="*/ 6 h 164"/>
                    <a:gd name="T22" fmla="*/ 235 w 235"/>
                    <a:gd name="T23" fmla="*/ 17 h 164"/>
                    <a:gd name="T24" fmla="*/ 230 w 235"/>
                    <a:gd name="T25" fmla="*/ 38 h 164"/>
                    <a:gd name="T26" fmla="*/ 222 w 235"/>
                    <a:gd name="T27" fmla="*/ 49 h 164"/>
                    <a:gd name="T28" fmla="*/ 198 w 235"/>
                    <a:gd name="T29" fmla="*/ 57 h 164"/>
                    <a:gd name="T30" fmla="*/ 179 w 235"/>
                    <a:gd name="T31" fmla="*/ 68 h 164"/>
                    <a:gd name="T32" fmla="*/ 174 w 235"/>
                    <a:gd name="T33" fmla="*/ 73 h 164"/>
                    <a:gd name="T34" fmla="*/ 176 w 235"/>
                    <a:gd name="T35" fmla="*/ 98 h 164"/>
                    <a:gd name="T36" fmla="*/ 174 w 235"/>
                    <a:gd name="T37" fmla="*/ 119 h 164"/>
                    <a:gd name="T38" fmla="*/ 170 w 235"/>
                    <a:gd name="T39" fmla="*/ 139 h 164"/>
                    <a:gd name="T40" fmla="*/ 157 w 235"/>
                    <a:gd name="T41" fmla="*/ 153 h 164"/>
                    <a:gd name="T42" fmla="*/ 130 w 235"/>
                    <a:gd name="T43" fmla="*/ 162 h 164"/>
                    <a:gd name="T44" fmla="*/ 106 w 235"/>
                    <a:gd name="T45" fmla="*/ 164 h 164"/>
                    <a:gd name="T46" fmla="*/ 78 w 235"/>
                    <a:gd name="T47" fmla="*/ 164 h 164"/>
                    <a:gd name="T48" fmla="*/ 57 w 235"/>
                    <a:gd name="T49" fmla="*/ 157 h 164"/>
                    <a:gd name="T50" fmla="*/ 38 w 235"/>
                    <a:gd name="T51" fmla="*/ 141 h 164"/>
                    <a:gd name="T52" fmla="*/ 24 w 235"/>
                    <a:gd name="T53" fmla="*/ 124 h 164"/>
                    <a:gd name="T54" fmla="*/ 6 w 235"/>
                    <a:gd name="T55" fmla="*/ 101 h 164"/>
                    <a:gd name="T56" fmla="*/ 0 w 235"/>
                    <a:gd name="T57" fmla="*/ 78 h 164"/>
                    <a:gd name="T58" fmla="*/ 0 w 235"/>
                    <a:gd name="T59" fmla="*/ 52 h 164"/>
                    <a:gd name="T60" fmla="*/ 8 w 235"/>
                    <a:gd name="T61" fmla="*/ 34 h 164"/>
                    <a:gd name="T62" fmla="*/ 20 w 235"/>
                    <a:gd name="T63" fmla="*/ 14 h 164"/>
                    <a:gd name="T64" fmla="*/ 35 w 235"/>
                    <a:gd name="T65" fmla="*/ 2 h 164"/>
                    <a:gd name="T66" fmla="*/ 52 w 235"/>
                    <a:gd name="T67" fmla="*/ 1 h 164"/>
                    <a:gd name="T68" fmla="*/ 60 w 235"/>
                    <a:gd name="T69" fmla="*/ 2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5" h="164">
                      <a:moveTo>
                        <a:pt x="60" y="2"/>
                      </a:moveTo>
                      <a:lnTo>
                        <a:pt x="88" y="0"/>
                      </a:lnTo>
                      <a:lnTo>
                        <a:pt x="110" y="3"/>
                      </a:lnTo>
                      <a:lnTo>
                        <a:pt x="130" y="16"/>
                      </a:lnTo>
                      <a:lnTo>
                        <a:pt x="144" y="27"/>
                      </a:lnTo>
                      <a:lnTo>
                        <a:pt x="161" y="46"/>
                      </a:lnTo>
                      <a:lnTo>
                        <a:pt x="176" y="41"/>
                      </a:lnTo>
                      <a:lnTo>
                        <a:pt x="193" y="29"/>
                      </a:lnTo>
                      <a:lnTo>
                        <a:pt x="203" y="16"/>
                      </a:lnTo>
                      <a:lnTo>
                        <a:pt x="211" y="6"/>
                      </a:lnTo>
                      <a:lnTo>
                        <a:pt x="222" y="6"/>
                      </a:lnTo>
                      <a:lnTo>
                        <a:pt x="235" y="17"/>
                      </a:lnTo>
                      <a:lnTo>
                        <a:pt x="230" y="38"/>
                      </a:lnTo>
                      <a:lnTo>
                        <a:pt x="222" y="49"/>
                      </a:lnTo>
                      <a:lnTo>
                        <a:pt x="198" y="57"/>
                      </a:lnTo>
                      <a:lnTo>
                        <a:pt x="179" y="68"/>
                      </a:lnTo>
                      <a:lnTo>
                        <a:pt x="174" y="73"/>
                      </a:lnTo>
                      <a:lnTo>
                        <a:pt x="176" y="98"/>
                      </a:lnTo>
                      <a:lnTo>
                        <a:pt x="174" y="119"/>
                      </a:lnTo>
                      <a:lnTo>
                        <a:pt x="170" y="139"/>
                      </a:lnTo>
                      <a:lnTo>
                        <a:pt x="157" y="153"/>
                      </a:lnTo>
                      <a:lnTo>
                        <a:pt x="130" y="162"/>
                      </a:lnTo>
                      <a:lnTo>
                        <a:pt x="106" y="164"/>
                      </a:lnTo>
                      <a:lnTo>
                        <a:pt x="78" y="164"/>
                      </a:lnTo>
                      <a:lnTo>
                        <a:pt x="57" y="157"/>
                      </a:lnTo>
                      <a:lnTo>
                        <a:pt x="38" y="141"/>
                      </a:lnTo>
                      <a:lnTo>
                        <a:pt x="24" y="124"/>
                      </a:lnTo>
                      <a:lnTo>
                        <a:pt x="6" y="101"/>
                      </a:lnTo>
                      <a:lnTo>
                        <a:pt x="0" y="78"/>
                      </a:lnTo>
                      <a:lnTo>
                        <a:pt x="0" y="52"/>
                      </a:lnTo>
                      <a:lnTo>
                        <a:pt x="8" y="34"/>
                      </a:lnTo>
                      <a:lnTo>
                        <a:pt x="20" y="14"/>
                      </a:lnTo>
                      <a:lnTo>
                        <a:pt x="35" y="2"/>
                      </a:lnTo>
                      <a:lnTo>
                        <a:pt x="52" y="1"/>
                      </a:lnTo>
                      <a:lnTo>
                        <a:pt x="6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" name="Freeform 22">
                  <a:extLst>
                    <a:ext uri="{FF2B5EF4-FFF2-40B4-BE49-F238E27FC236}">
                      <a16:creationId xmlns:a16="http://schemas.microsoft.com/office/drawing/2014/main" id="{4E2B07E1-5248-7D85-602D-26945FFC4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752476"/>
                  <a:ext cx="228600" cy="300038"/>
                </a:xfrm>
                <a:custGeom>
                  <a:avLst/>
                  <a:gdLst>
                    <a:gd name="T0" fmla="*/ 5 w 144"/>
                    <a:gd name="T1" fmla="*/ 128 h 189"/>
                    <a:gd name="T2" fmla="*/ 2 w 144"/>
                    <a:gd name="T3" fmla="*/ 89 h 189"/>
                    <a:gd name="T4" fmla="*/ 14 w 144"/>
                    <a:gd name="T5" fmla="*/ 61 h 189"/>
                    <a:gd name="T6" fmla="*/ 21 w 144"/>
                    <a:gd name="T7" fmla="*/ 44 h 189"/>
                    <a:gd name="T8" fmla="*/ 40 w 144"/>
                    <a:gd name="T9" fmla="*/ 26 h 189"/>
                    <a:gd name="T10" fmla="*/ 62 w 144"/>
                    <a:gd name="T11" fmla="*/ 8 h 189"/>
                    <a:gd name="T12" fmla="*/ 79 w 144"/>
                    <a:gd name="T13" fmla="*/ 1 h 189"/>
                    <a:gd name="T14" fmla="*/ 104 w 144"/>
                    <a:gd name="T15" fmla="*/ 0 h 189"/>
                    <a:gd name="T16" fmla="*/ 120 w 144"/>
                    <a:gd name="T17" fmla="*/ 1 h 189"/>
                    <a:gd name="T18" fmla="*/ 105 w 144"/>
                    <a:gd name="T19" fmla="*/ 26 h 189"/>
                    <a:gd name="T20" fmla="*/ 101 w 144"/>
                    <a:gd name="T21" fmla="*/ 57 h 189"/>
                    <a:gd name="T22" fmla="*/ 101 w 144"/>
                    <a:gd name="T23" fmla="*/ 84 h 189"/>
                    <a:gd name="T24" fmla="*/ 108 w 144"/>
                    <a:gd name="T25" fmla="*/ 109 h 189"/>
                    <a:gd name="T26" fmla="*/ 118 w 144"/>
                    <a:gd name="T27" fmla="*/ 130 h 189"/>
                    <a:gd name="T28" fmla="*/ 133 w 144"/>
                    <a:gd name="T29" fmla="*/ 141 h 189"/>
                    <a:gd name="T30" fmla="*/ 144 w 144"/>
                    <a:gd name="T31" fmla="*/ 155 h 189"/>
                    <a:gd name="T32" fmla="*/ 140 w 144"/>
                    <a:gd name="T33" fmla="*/ 173 h 189"/>
                    <a:gd name="T34" fmla="*/ 128 w 144"/>
                    <a:gd name="T35" fmla="*/ 185 h 189"/>
                    <a:gd name="T36" fmla="*/ 118 w 144"/>
                    <a:gd name="T37" fmla="*/ 189 h 189"/>
                    <a:gd name="T38" fmla="*/ 51 w 144"/>
                    <a:gd name="T39" fmla="*/ 185 h 189"/>
                    <a:gd name="T40" fmla="*/ 25 w 144"/>
                    <a:gd name="T41" fmla="*/ 180 h 189"/>
                    <a:gd name="T42" fmla="*/ 10 w 144"/>
                    <a:gd name="T43" fmla="*/ 171 h 189"/>
                    <a:gd name="T44" fmla="*/ 0 w 144"/>
                    <a:gd name="T45" fmla="*/ 155 h 189"/>
                    <a:gd name="T46" fmla="*/ 0 w 144"/>
                    <a:gd name="T47" fmla="*/ 139 h 189"/>
                    <a:gd name="T48" fmla="*/ 5 w 144"/>
                    <a:gd name="T49" fmla="*/ 12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4" h="189">
                      <a:moveTo>
                        <a:pt x="5" y="128"/>
                      </a:moveTo>
                      <a:lnTo>
                        <a:pt x="2" y="89"/>
                      </a:lnTo>
                      <a:lnTo>
                        <a:pt x="14" y="61"/>
                      </a:lnTo>
                      <a:lnTo>
                        <a:pt x="21" y="44"/>
                      </a:lnTo>
                      <a:lnTo>
                        <a:pt x="40" y="26"/>
                      </a:lnTo>
                      <a:lnTo>
                        <a:pt x="62" y="8"/>
                      </a:lnTo>
                      <a:lnTo>
                        <a:pt x="79" y="1"/>
                      </a:lnTo>
                      <a:lnTo>
                        <a:pt x="104" y="0"/>
                      </a:lnTo>
                      <a:lnTo>
                        <a:pt x="120" y="1"/>
                      </a:lnTo>
                      <a:lnTo>
                        <a:pt x="105" y="26"/>
                      </a:lnTo>
                      <a:lnTo>
                        <a:pt x="101" y="57"/>
                      </a:lnTo>
                      <a:lnTo>
                        <a:pt x="101" y="84"/>
                      </a:lnTo>
                      <a:lnTo>
                        <a:pt x="108" y="109"/>
                      </a:lnTo>
                      <a:lnTo>
                        <a:pt x="118" y="130"/>
                      </a:lnTo>
                      <a:lnTo>
                        <a:pt x="133" y="141"/>
                      </a:lnTo>
                      <a:lnTo>
                        <a:pt x="144" y="155"/>
                      </a:lnTo>
                      <a:lnTo>
                        <a:pt x="140" y="173"/>
                      </a:lnTo>
                      <a:lnTo>
                        <a:pt x="128" y="185"/>
                      </a:lnTo>
                      <a:lnTo>
                        <a:pt x="118" y="189"/>
                      </a:lnTo>
                      <a:lnTo>
                        <a:pt x="51" y="185"/>
                      </a:lnTo>
                      <a:lnTo>
                        <a:pt x="25" y="180"/>
                      </a:lnTo>
                      <a:lnTo>
                        <a:pt x="10" y="171"/>
                      </a:lnTo>
                      <a:lnTo>
                        <a:pt x="0" y="155"/>
                      </a:lnTo>
                      <a:lnTo>
                        <a:pt x="0" y="139"/>
                      </a:lnTo>
                      <a:lnTo>
                        <a:pt x="5" y="12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637777A-A8CA-5C9F-B20A-2A2C4851B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7362" y="742951"/>
                  <a:ext cx="247650" cy="315913"/>
                </a:xfrm>
                <a:custGeom>
                  <a:avLst/>
                  <a:gdLst>
                    <a:gd name="T0" fmla="*/ 77 w 156"/>
                    <a:gd name="T1" fmla="*/ 1 h 199"/>
                    <a:gd name="T2" fmla="*/ 123 w 156"/>
                    <a:gd name="T3" fmla="*/ 1 h 199"/>
                    <a:gd name="T4" fmla="*/ 124 w 156"/>
                    <a:gd name="T5" fmla="*/ 19 h 199"/>
                    <a:gd name="T6" fmla="*/ 115 w 156"/>
                    <a:gd name="T7" fmla="*/ 61 h 199"/>
                    <a:gd name="T8" fmla="*/ 121 w 156"/>
                    <a:gd name="T9" fmla="*/ 116 h 199"/>
                    <a:gd name="T10" fmla="*/ 144 w 156"/>
                    <a:gd name="T11" fmla="*/ 144 h 199"/>
                    <a:gd name="T12" fmla="*/ 156 w 156"/>
                    <a:gd name="T13" fmla="*/ 174 h 199"/>
                    <a:gd name="T14" fmla="*/ 130 w 156"/>
                    <a:gd name="T15" fmla="*/ 199 h 199"/>
                    <a:gd name="T16" fmla="*/ 69 w 156"/>
                    <a:gd name="T17" fmla="*/ 197 h 199"/>
                    <a:gd name="T18" fmla="*/ 7 w 156"/>
                    <a:gd name="T19" fmla="*/ 184 h 199"/>
                    <a:gd name="T20" fmla="*/ 0 w 156"/>
                    <a:gd name="T21" fmla="*/ 165 h 199"/>
                    <a:gd name="T22" fmla="*/ 5 w 156"/>
                    <a:gd name="T23" fmla="*/ 137 h 199"/>
                    <a:gd name="T24" fmla="*/ 40 w 156"/>
                    <a:gd name="T25" fmla="*/ 130 h 199"/>
                    <a:gd name="T26" fmla="*/ 128 w 156"/>
                    <a:gd name="T27" fmla="*/ 149 h 199"/>
                    <a:gd name="T28" fmla="*/ 119 w 156"/>
                    <a:gd name="T29" fmla="*/ 168 h 199"/>
                    <a:gd name="T30" fmla="*/ 128 w 156"/>
                    <a:gd name="T31" fmla="*/ 181 h 199"/>
                    <a:gd name="T32" fmla="*/ 105 w 156"/>
                    <a:gd name="T33" fmla="*/ 173 h 199"/>
                    <a:gd name="T34" fmla="*/ 112 w 156"/>
                    <a:gd name="T35" fmla="*/ 150 h 199"/>
                    <a:gd name="T36" fmla="*/ 13 w 156"/>
                    <a:gd name="T37" fmla="*/ 150 h 199"/>
                    <a:gd name="T38" fmla="*/ 24 w 156"/>
                    <a:gd name="T39" fmla="*/ 176 h 199"/>
                    <a:gd name="T40" fmla="*/ 115 w 156"/>
                    <a:gd name="T41" fmla="*/ 184 h 199"/>
                    <a:gd name="T42" fmla="*/ 138 w 156"/>
                    <a:gd name="T43" fmla="*/ 177 h 199"/>
                    <a:gd name="T44" fmla="*/ 134 w 156"/>
                    <a:gd name="T45" fmla="*/ 151 h 199"/>
                    <a:gd name="T46" fmla="*/ 108 w 156"/>
                    <a:gd name="T47" fmla="*/ 121 h 199"/>
                    <a:gd name="T48" fmla="*/ 100 w 156"/>
                    <a:gd name="T49" fmla="*/ 61 h 199"/>
                    <a:gd name="T50" fmla="*/ 110 w 156"/>
                    <a:gd name="T51" fmla="*/ 17 h 199"/>
                    <a:gd name="T52" fmla="*/ 95 w 156"/>
                    <a:gd name="T53" fmla="*/ 11 h 199"/>
                    <a:gd name="T54" fmla="*/ 54 w 156"/>
                    <a:gd name="T55" fmla="*/ 27 h 199"/>
                    <a:gd name="T56" fmla="*/ 30 w 156"/>
                    <a:gd name="T57" fmla="*/ 60 h 199"/>
                    <a:gd name="T58" fmla="*/ 17 w 156"/>
                    <a:gd name="T59" fmla="*/ 102 h 199"/>
                    <a:gd name="T60" fmla="*/ 20 w 156"/>
                    <a:gd name="T61" fmla="*/ 127 h 199"/>
                    <a:gd name="T62" fmla="*/ 5 w 156"/>
                    <a:gd name="T63" fmla="*/ 116 h 199"/>
                    <a:gd name="T64" fmla="*/ 13 w 156"/>
                    <a:gd name="T65" fmla="*/ 63 h 199"/>
                    <a:gd name="T66" fmla="*/ 38 w 156"/>
                    <a:gd name="T67" fmla="*/ 27 h 199"/>
                    <a:gd name="T68" fmla="*/ 59 w 156"/>
                    <a:gd name="T69" fmla="*/ 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6" h="199">
                      <a:moveTo>
                        <a:pt x="54" y="10"/>
                      </a:moveTo>
                      <a:lnTo>
                        <a:pt x="77" y="1"/>
                      </a:lnTo>
                      <a:lnTo>
                        <a:pt x="102" y="0"/>
                      </a:lnTo>
                      <a:lnTo>
                        <a:pt x="123" y="1"/>
                      </a:lnTo>
                      <a:lnTo>
                        <a:pt x="139" y="3"/>
                      </a:lnTo>
                      <a:lnTo>
                        <a:pt x="124" y="19"/>
                      </a:lnTo>
                      <a:lnTo>
                        <a:pt x="115" y="38"/>
                      </a:lnTo>
                      <a:lnTo>
                        <a:pt x="115" y="61"/>
                      </a:lnTo>
                      <a:lnTo>
                        <a:pt x="115" y="91"/>
                      </a:lnTo>
                      <a:lnTo>
                        <a:pt x="121" y="116"/>
                      </a:lnTo>
                      <a:lnTo>
                        <a:pt x="133" y="132"/>
                      </a:lnTo>
                      <a:lnTo>
                        <a:pt x="144" y="144"/>
                      </a:lnTo>
                      <a:lnTo>
                        <a:pt x="153" y="155"/>
                      </a:lnTo>
                      <a:lnTo>
                        <a:pt x="156" y="174"/>
                      </a:lnTo>
                      <a:lnTo>
                        <a:pt x="144" y="192"/>
                      </a:lnTo>
                      <a:lnTo>
                        <a:pt x="130" y="199"/>
                      </a:lnTo>
                      <a:lnTo>
                        <a:pt x="102" y="199"/>
                      </a:lnTo>
                      <a:lnTo>
                        <a:pt x="69" y="197"/>
                      </a:lnTo>
                      <a:lnTo>
                        <a:pt x="35" y="195"/>
                      </a:lnTo>
                      <a:lnTo>
                        <a:pt x="7" y="184"/>
                      </a:lnTo>
                      <a:lnTo>
                        <a:pt x="0" y="177"/>
                      </a:lnTo>
                      <a:lnTo>
                        <a:pt x="0" y="165"/>
                      </a:lnTo>
                      <a:lnTo>
                        <a:pt x="0" y="147"/>
                      </a:lnTo>
                      <a:lnTo>
                        <a:pt x="5" y="137"/>
                      </a:lnTo>
                      <a:lnTo>
                        <a:pt x="19" y="128"/>
                      </a:lnTo>
                      <a:lnTo>
                        <a:pt x="40" y="130"/>
                      </a:lnTo>
                      <a:lnTo>
                        <a:pt x="124" y="144"/>
                      </a:lnTo>
                      <a:lnTo>
                        <a:pt x="128" y="149"/>
                      </a:lnTo>
                      <a:lnTo>
                        <a:pt x="121" y="158"/>
                      </a:lnTo>
                      <a:lnTo>
                        <a:pt x="119" y="168"/>
                      </a:lnTo>
                      <a:lnTo>
                        <a:pt x="121" y="179"/>
                      </a:lnTo>
                      <a:lnTo>
                        <a:pt x="128" y="181"/>
                      </a:lnTo>
                      <a:lnTo>
                        <a:pt x="113" y="181"/>
                      </a:lnTo>
                      <a:lnTo>
                        <a:pt x="105" y="173"/>
                      </a:lnTo>
                      <a:lnTo>
                        <a:pt x="105" y="163"/>
                      </a:lnTo>
                      <a:lnTo>
                        <a:pt x="112" y="150"/>
                      </a:lnTo>
                      <a:lnTo>
                        <a:pt x="21" y="141"/>
                      </a:lnTo>
                      <a:lnTo>
                        <a:pt x="13" y="150"/>
                      </a:lnTo>
                      <a:lnTo>
                        <a:pt x="16" y="165"/>
                      </a:lnTo>
                      <a:lnTo>
                        <a:pt x="24" y="176"/>
                      </a:lnTo>
                      <a:lnTo>
                        <a:pt x="48" y="181"/>
                      </a:lnTo>
                      <a:lnTo>
                        <a:pt x="115" y="184"/>
                      </a:lnTo>
                      <a:lnTo>
                        <a:pt x="130" y="183"/>
                      </a:lnTo>
                      <a:lnTo>
                        <a:pt x="138" y="177"/>
                      </a:lnTo>
                      <a:lnTo>
                        <a:pt x="139" y="163"/>
                      </a:lnTo>
                      <a:lnTo>
                        <a:pt x="134" y="151"/>
                      </a:lnTo>
                      <a:lnTo>
                        <a:pt x="118" y="140"/>
                      </a:lnTo>
                      <a:lnTo>
                        <a:pt x="108" y="121"/>
                      </a:lnTo>
                      <a:lnTo>
                        <a:pt x="102" y="94"/>
                      </a:lnTo>
                      <a:lnTo>
                        <a:pt x="100" y="61"/>
                      </a:lnTo>
                      <a:lnTo>
                        <a:pt x="102" y="38"/>
                      </a:lnTo>
                      <a:lnTo>
                        <a:pt x="110" y="17"/>
                      </a:lnTo>
                      <a:lnTo>
                        <a:pt x="115" y="11"/>
                      </a:lnTo>
                      <a:lnTo>
                        <a:pt x="95" y="11"/>
                      </a:lnTo>
                      <a:lnTo>
                        <a:pt x="76" y="17"/>
                      </a:lnTo>
                      <a:lnTo>
                        <a:pt x="54" y="27"/>
                      </a:lnTo>
                      <a:lnTo>
                        <a:pt x="40" y="45"/>
                      </a:lnTo>
                      <a:lnTo>
                        <a:pt x="30" y="60"/>
                      </a:lnTo>
                      <a:lnTo>
                        <a:pt x="21" y="77"/>
                      </a:lnTo>
                      <a:lnTo>
                        <a:pt x="17" y="102"/>
                      </a:lnTo>
                      <a:lnTo>
                        <a:pt x="19" y="122"/>
                      </a:lnTo>
                      <a:lnTo>
                        <a:pt x="20" y="127"/>
                      </a:lnTo>
                      <a:lnTo>
                        <a:pt x="11" y="131"/>
                      </a:lnTo>
                      <a:lnTo>
                        <a:pt x="5" y="116"/>
                      </a:lnTo>
                      <a:lnTo>
                        <a:pt x="7" y="89"/>
                      </a:lnTo>
                      <a:lnTo>
                        <a:pt x="13" y="63"/>
                      </a:lnTo>
                      <a:lnTo>
                        <a:pt x="23" y="42"/>
                      </a:lnTo>
                      <a:lnTo>
                        <a:pt x="38" y="27"/>
                      </a:lnTo>
                      <a:lnTo>
                        <a:pt x="48" y="19"/>
                      </a:lnTo>
                      <a:lnTo>
                        <a:pt x="59" y="9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F9A4F1F9-C945-CDE3-25A6-E32D13E1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6913" y="1030288"/>
                  <a:ext cx="266700" cy="454025"/>
                </a:xfrm>
                <a:custGeom>
                  <a:avLst/>
                  <a:gdLst>
                    <a:gd name="T0" fmla="*/ 19 w 168"/>
                    <a:gd name="T1" fmla="*/ 13 h 286"/>
                    <a:gd name="T2" fmla="*/ 34 w 168"/>
                    <a:gd name="T3" fmla="*/ 5 h 286"/>
                    <a:gd name="T4" fmla="*/ 49 w 168"/>
                    <a:gd name="T5" fmla="*/ 0 h 286"/>
                    <a:gd name="T6" fmla="*/ 78 w 168"/>
                    <a:gd name="T7" fmla="*/ 0 h 286"/>
                    <a:gd name="T8" fmla="*/ 105 w 168"/>
                    <a:gd name="T9" fmla="*/ 5 h 286"/>
                    <a:gd name="T10" fmla="*/ 131 w 168"/>
                    <a:gd name="T11" fmla="*/ 29 h 286"/>
                    <a:gd name="T12" fmla="*/ 145 w 168"/>
                    <a:gd name="T13" fmla="*/ 53 h 286"/>
                    <a:gd name="T14" fmla="*/ 159 w 168"/>
                    <a:gd name="T15" fmla="*/ 83 h 286"/>
                    <a:gd name="T16" fmla="*/ 164 w 168"/>
                    <a:gd name="T17" fmla="*/ 113 h 286"/>
                    <a:gd name="T18" fmla="*/ 168 w 168"/>
                    <a:gd name="T19" fmla="*/ 143 h 286"/>
                    <a:gd name="T20" fmla="*/ 164 w 168"/>
                    <a:gd name="T21" fmla="*/ 175 h 286"/>
                    <a:gd name="T22" fmla="*/ 159 w 168"/>
                    <a:gd name="T23" fmla="*/ 202 h 286"/>
                    <a:gd name="T24" fmla="*/ 150 w 168"/>
                    <a:gd name="T25" fmla="*/ 229 h 286"/>
                    <a:gd name="T26" fmla="*/ 139 w 168"/>
                    <a:gd name="T27" fmla="*/ 252 h 286"/>
                    <a:gd name="T28" fmla="*/ 119 w 168"/>
                    <a:gd name="T29" fmla="*/ 273 h 286"/>
                    <a:gd name="T30" fmla="*/ 97 w 168"/>
                    <a:gd name="T31" fmla="*/ 280 h 286"/>
                    <a:gd name="T32" fmla="*/ 76 w 168"/>
                    <a:gd name="T33" fmla="*/ 284 h 286"/>
                    <a:gd name="T34" fmla="*/ 51 w 168"/>
                    <a:gd name="T35" fmla="*/ 286 h 286"/>
                    <a:gd name="T36" fmla="*/ 29 w 168"/>
                    <a:gd name="T37" fmla="*/ 274 h 286"/>
                    <a:gd name="T38" fmla="*/ 14 w 168"/>
                    <a:gd name="T39" fmla="*/ 255 h 286"/>
                    <a:gd name="T40" fmla="*/ 6 w 168"/>
                    <a:gd name="T41" fmla="*/ 234 h 286"/>
                    <a:gd name="T42" fmla="*/ 6 w 168"/>
                    <a:gd name="T43" fmla="*/ 210 h 286"/>
                    <a:gd name="T44" fmla="*/ 9 w 168"/>
                    <a:gd name="T45" fmla="*/ 191 h 286"/>
                    <a:gd name="T46" fmla="*/ 19 w 168"/>
                    <a:gd name="T47" fmla="*/ 178 h 286"/>
                    <a:gd name="T48" fmla="*/ 27 w 168"/>
                    <a:gd name="T49" fmla="*/ 163 h 286"/>
                    <a:gd name="T50" fmla="*/ 29 w 168"/>
                    <a:gd name="T51" fmla="*/ 148 h 286"/>
                    <a:gd name="T52" fmla="*/ 29 w 168"/>
                    <a:gd name="T53" fmla="*/ 134 h 286"/>
                    <a:gd name="T54" fmla="*/ 27 w 168"/>
                    <a:gd name="T55" fmla="*/ 118 h 286"/>
                    <a:gd name="T56" fmla="*/ 19 w 168"/>
                    <a:gd name="T57" fmla="*/ 102 h 286"/>
                    <a:gd name="T58" fmla="*/ 8 w 168"/>
                    <a:gd name="T59" fmla="*/ 88 h 286"/>
                    <a:gd name="T60" fmla="*/ 1 w 168"/>
                    <a:gd name="T61" fmla="*/ 74 h 286"/>
                    <a:gd name="T62" fmla="*/ 0 w 168"/>
                    <a:gd name="T63" fmla="*/ 58 h 286"/>
                    <a:gd name="T64" fmla="*/ 0 w 168"/>
                    <a:gd name="T65" fmla="*/ 40 h 286"/>
                    <a:gd name="T66" fmla="*/ 6 w 168"/>
                    <a:gd name="T67" fmla="*/ 24 h 286"/>
                    <a:gd name="T68" fmla="*/ 19 w 168"/>
                    <a:gd name="T69" fmla="*/ 13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8" h="286">
                      <a:moveTo>
                        <a:pt x="19" y="13"/>
                      </a:moveTo>
                      <a:lnTo>
                        <a:pt x="34" y="5"/>
                      </a:lnTo>
                      <a:lnTo>
                        <a:pt x="49" y="0"/>
                      </a:lnTo>
                      <a:lnTo>
                        <a:pt x="78" y="0"/>
                      </a:lnTo>
                      <a:lnTo>
                        <a:pt x="105" y="5"/>
                      </a:lnTo>
                      <a:lnTo>
                        <a:pt x="131" y="29"/>
                      </a:lnTo>
                      <a:lnTo>
                        <a:pt x="145" y="53"/>
                      </a:lnTo>
                      <a:lnTo>
                        <a:pt x="159" y="83"/>
                      </a:lnTo>
                      <a:lnTo>
                        <a:pt x="164" y="113"/>
                      </a:lnTo>
                      <a:lnTo>
                        <a:pt x="168" y="143"/>
                      </a:lnTo>
                      <a:lnTo>
                        <a:pt x="164" y="175"/>
                      </a:lnTo>
                      <a:lnTo>
                        <a:pt x="159" y="202"/>
                      </a:lnTo>
                      <a:lnTo>
                        <a:pt x="150" y="229"/>
                      </a:lnTo>
                      <a:lnTo>
                        <a:pt x="139" y="252"/>
                      </a:lnTo>
                      <a:lnTo>
                        <a:pt x="119" y="273"/>
                      </a:lnTo>
                      <a:lnTo>
                        <a:pt x="97" y="280"/>
                      </a:lnTo>
                      <a:lnTo>
                        <a:pt x="76" y="284"/>
                      </a:lnTo>
                      <a:lnTo>
                        <a:pt x="51" y="286"/>
                      </a:lnTo>
                      <a:lnTo>
                        <a:pt x="29" y="274"/>
                      </a:lnTo>
                      <a:lnTo>
                        <a:pt x="14" y="255"/>
                      </a:lnTo>
                      <a:lnTo>
                        <a:pt x="6" y="234"/>
                      </a:lnTo>
                      <a:lnTo>
                        <a:pt x="6" y="210"/>
                      </a:lnTo>
                      <a:lnTo>
                        <a:pt x="9" y="191"/>
                      </a:lnTo>
                      <a:lnTo>
                        <a:pt x="19" y="178"/>
                      </a:lnTo>
                      <a:lnTo>
                        <a:pt x="27" y="163"/>
                      </a:lnTo>
                      <a:lnTo>
                        <a:pt x="29" y="148"/>
                      </a:lnTo>
                      <a:lnTo>
                        <a:pt x="29" y="134"/>
                      </a:lnTo>
                      <a:lnTo>
                        <a:pt x="27" y="118"/>
                      </a:lnTo>
                      <a:lnTo>
                        <a:pt x="19" y="102"/>
                      </a:lnTo>
                      <a:lnTo>
                        <a:pt x="8" y="88"/>
                      </a:lnTo>
                      <a:lnTo>
                        <a:pt x="1" y="74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6" y="24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C71F1D78-756F-50DE-F567-38E7EEF52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8200" y="993776"/>
                  <a:ext cx="436563" cy="241300"/>
                </a:xfrm>
                <a:custGeom>
                  <a:avLst/>
                  <a:gdLst>
                    <a:gd name="T0" fmla="*/ 8 w 275"/>
                    <a:gd name="T1" fmla="*/ 39 h 152"/>
                    <a:gd name="T2" fmla="*/ 35 w 275"/>
                    <a:gd name="T3" fmla="*/ 52 h 152"/>
                    <a:gd name="T4" fmla="*/ 62 w 275"/>
                    <a:gd name="T5" fmla="*/ 75 h 152"/>
                    <a:gd name="T6" fmla="*/ 87 w 275"/>
                    <a:gd name="T7" fmla="*/ 100 h 152"/>
                    <a:gd name="T8" fmla="*/ 104 w 275"/>
                    <a:gd name="T9" fmla="*/ 115 h 152"/>
                    <a:gd name="T10" fmla="*/ 129 w 275"/>
                    <a:gd name="T11" fmla="*/ 123 h 152"/>
                    <a:gd name="T12" fmla="*/ 161 w 275"/>
                    <a:gd name="T13" fmla="*/ 123 h 152"/>
                    <a:gd name="T14" fmla="*/ 178 w 275"/>
                    <a:gd name="T15" fmla="*/ 121 h 152"/>
                    <a:gd name="T16" fmla="*/ 198 w 275"/>
                    <a:gd name="T17" fmla="*/ 111 h 152"/>
                    <a:gd name="T18" fmla="*/ 212 w 275"/>
                    <a:gd name="T19" fmla="*/ 93 h 152"/>
                    <a:gd name="T20" fmla="*/ 231 w 275"/>
                    <a:gd name="T21" fmla="*/ 74 h 152"/>
                    <a:gd name="T22" fmla="*/ 249 w 275"/>
                    <a:gd name="T23" fmla="*/ 58 h 152"/>
                    <a:gd name="T24" fmla="*/ 253 w 275"/>
                    <a:gd name="T25" fmla="*/ 39 h 152"/>
                    <a:gd name="T26" fmla="*/ 249 w 275"/>
                    <a:gd name="T27" fmla="*/ 15 h 152"/>
                    <a:gd name="T28" fmla="*/ 249 w 275"/>
                    <a:gd name="T29" fmla="*/ 3 h 152"/>
                    <a:gd name="T30" fmla="*/ 257 w 275"/>
                    <a:gd name="T31" fmla="*/ 0 h 152"/>
                    <a:gd name="T32" fmla="*/ 275 w 275"/>
                    <a:gd name="T33" fmla="*/ 5 h 152"/>
                    <a:gd name="T34" fmla="*/ 275 w 275"/>
                    <a:gd name="T35" fmla="*/ 22 h 152"/>
                    <a:gd name="T36" fmla="*/ 271 w 275"/>
                    <a:gd name="T37" fmla="*/ 39 h 152"/>
                    <a:gd name="T38" fmla="*/ 264 w 275"/>
                    <a:gd name="T39" fmla="*/ 48 h 152"/>
                    <a:gd name="T40" fmla="*/ 256 w 275"/>
                    <a:gd name="T41" fmla="*/ 62 h 152"/>
                    <a:gd name="T42" fmla="*/ 259 w 275"/>
                    <a:gd name="T43" fmla="*/ 65 h 152"/>
                    <a:gd name="T44" fmla="*/ 249 w 275"/>
                    <a:gd name="T45" fmla="*/ 88 h 152"/>
                    <a:gd name="T46" fmla="*/ 232 w 275"/>
                    <a:gd name="T47" fmla="*/ 101 h 152"/>
                    <a:gd name="T48" fmla="*/ 215 w 275"/>
                    <a:gd name="T49" fmla="*/ 121 h 152"/>
                    <a:gd name="T50" fmla="*/ 192 w 275"/>
                    <a:gd name="T51" fmla="*/ 141 h 152"/>
                    <a:gd name="T52" fmla="*/ 164 w 275"/>
                    <a:gd name="T53" fmla="*/ 150 h 152"/>
                    <a:gd name="T54" fmla="*/ 140 w 275"/>
                    <a:gd name="T55" fmla="*/ 152 h 152"/>
                    <a:gd name="T56" fmla="*/ 118 w 275"/>
                    <a:gd name="T57" fmla="*/ 149 h 152"/>
                    <a:gd name="T58" fmla="*/ 95 w 275"/>
                    <a:gd name="T59" fmla="*/ 141 h 152"/>
                    <a:gd name="T60" fmla="*/ 74 w 275"/>
                    <a:gd name="T61" fmla="*/ 131 h 152"/>
                    <a:gd name="T62" fmla="*/ 47 w 275"/>
                    <a:gd name="T63" fmla="*/ 118 h 152"/>
                    <a:gd name="T64" fmla="*/ 16 w 275"/>
                    <a:gd name="T65" fmla="*/ 103 h 152"/>
                    <a:gd name="T66" fmla="*/ 2 w 275"/>
                    <a:gd name="T67" fmla="*/ 80 h 152"/>
                    <a:gd name="T68" fmla="*/ 0 w 275"/>
                    <a:gd name="T69" fmla="*/ 63 h 152"/>
                    <a:gd name="T70" fmla="*/ 0 w 275"/>
                    <a:gd name="T71" fmla="*/ 52 h 152"/>
                    <a:gd name="T72" fmla="*/ 8 w 275"/>
                    <a:gd name="T73" fmla="*/ 3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75" h="152">
                      <a:moveTo>
                        <a:pt x="8" y="39"/>
                      </a:moveTo>
                      <a:lnTo>
                        <a:pt x="35" y="52"/>
                      </a:lnTo>
                      <a:lnTo>
                        <a:pt x="62" y="75"/>
                      </a:lnTo>
                      <a:lnTo>
                        <a:pt x="87" y="100"/>
                      </a:lnTo>
                      <a:lnTo>
                        <a:pt x="104" y="115"/>
                      </a:lnTo>
                      <a:lnTo>
                        <a:pt x="129" y="123"/>
                      </a:lnTo>
                      <a:lnTo>
                        <a:pt x="161" y="123"/>
                      </a:lnTo>
                      <a:lnTo>
                        <a:pt x="178" y="121"/>
                      </a:lnTo>
                      <a:lnTo>
                        <a:pt x="198" y="111"/>
                      </a:lnTo>
                      <a:lnTo>
                        <a:pt x="212" y="93"/>
                      </a:lnTo>
                      <a:lnTo>
                        <a:pt x="231" y="74"/>
                      </a:lnTo>
                      <a:lnTo>
                        <a:pt x="249" y="58"/>
                      </a:lnTo>
                      <a:lnTo>
                        <a:pt x="253" y="39"/>
                      </a:lnTo>
                      <a:lnTo>
                        <a:pt x="249" y="15"/>
                      </a:lnTo>
                      <a:lnTo>
                        <a:pt x="249" y="3"/>
                      </a:lnTo>
                      <a:lnTo>
                        <a:pt x="257" y="0"/>
                      </a:lnTo>
                      <a:lnTo>
                        <a:pt x="275" y="5"/>
                      </a:lnTo>
                      <a:lnTo>
                        <a:pt x="275" y="22"/>
                      </a:lnTo>
                      <a:lnTo>
                        <a:pt x="271" y="39"/>
                      </a:lnTo>
                      <a:lnTo>
                        <a:pt x="264" y="48"/>
                      </a:lnTo>
                      <a:lnTo>
                        <a:pt x="256" y="62"/>
                      </a:lnTo>
                      <a:lnTo>
                        <a:pt x="259" y="65"/>
                      </a:lnTo>
                      <a:lnTo>
                        <a:pt x="249" y="88"/>
                      </a:lnTo>
                      <a:lnTo>
                        <a:pt x="232" y="101"/>
                      </a:lnTo>
                      <a:lnTo>
                        <a:pt x="215" y="121"/>
                      </a:lnTo>
                      <a:lnTo>
                        <a:pt x="192" y="141"/>
                      </a:lnTo>
                      <a:lnTo>
                        <a:pt x="164" y="150"/>
                      </a:lnTo>
                      <a:lnTo>
                        <a:pt x="140" y="152"/>
                      </a:lnTo>
                      <a:lnTo>
                        <a:pt x="118" y="149"/>
                      </a:lnTo>
                      <a:lnTo>
                        <a:pt x="95" y="141"/>
                      </a:lnTo>
                      <a:lnTo>
                        <a:pt x="74" y="131"/>
                      </a:lnTo>
                      <a:lnTo>
                        <a:pt x="47" y="118"/>
                      </a:lnTo>
                      <a:lnTo>
                        <a:pt x="16" y="103"/>
                      </a:lnTo>
                      <a:lnTo>
                        <a:pt x="2" y="80"/>
                      </a:lnTo>
                      <a:lnTo>
                        <a:pt x="0" y="63"/>
                      </a:lnTo>
                      <a:lnTo>
                        <a:pt x="0" y="52"/>
                      </a:lnTo>
                      <a:lnTo>
                        <a:pt x="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D9901670-DE76-2C24-B595-5380BAABA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688" y="1068388"/>
                  <a:ext cx="223838" cy="368300"/>
                </a:xfrm>
                <a:custGeom>
                  <a:avLst/>
                  <a:gdLst>
                    <a:gd name="T0" fmla="*/ 73 w 141"/>
                    <a:gd name="T1" fmla="*/ 27 h 232"/>
                    <a:gd name="T2" fmla="*/ 90 w 141"/>
                    <a:gd name="T3" fmla="*/ 9 h 232"/>
                    <a:gd name="T4" fmla="*/ 109 w 141"/>
                    <a:gd name="T5" fmla="*/ 0 h 232"/>
                    <a:gd name="T6" fmla="*/ 137 w 141"/>
                    <a:gd name="T7" fmla="*/ 7 h 232"/>
                    <a:gd name="T8" fmla="*/ 137 w 141"/>
                    <a:gd name="T9" fmla="*/ 11 h 232"/>
                    <a:gd name="T10" fmla="*/ 141 w 141"/>
                    <a:gd name="T11" fmla="*/ 38 h 232"/>
                    <a:gd name="T12" fmla="*/ 139 w 141"/>
                    <a:gd name="T13" fmla="*/ 41 h 232"/>
                    <a:gd name="T14" fmla="*/ 124 w 141"/>
                    <a:gd name="T15" fmla="*/ 58 h 232"/>
                    <a:gd name="T16" fmla="*/ 98 w 141"/>
                    <a:gd name="T17" fmla="*/ 59 h 232"/>
                    <a:gd name="T18" fmla="*/ 73 w 141"/>
                    <a:gd name="T19" fmla="*/ 70 h 232"/>
                    <a:gd name="T20" fmla="*/ 54 w 141"/>
                    <a:gd name="T21" fmla="*/ 87 h 232"/>
                    <a:gd name="T22" fmla="*/ 36 w 141"/>
                    <a:gd name="T23" fmla="*/ 113 h 232"/>
                    <a:gd name="T24" fmla="*/ 39 w 141"/>
                    <a:gd name="T25" fmla="*/ 123 h 232"/>
                    <a:gd name="T26" fmla="*/ 50 w 141"/>
                    <a:gd name="T27" fmla="*/ 132 h 232"/>
                    <a:gd name="T28" fmla="*/ 72 w 141"/>
                    <a:gd name="T29" fmla="*/ 146 h 232"/>
                    <a:gd name="T30" fmla="*/ 93 w 141"/>
                    <a:gd name="T31" fmla="*/ 156 h 232"/>
                    <a:gd name="T32" fmla="*/ 104 w 141"/>
                    <a:gd name="T33" fmla="*/ 169 h 232"/>
                    <a:gd name="T34" fmla="*/ 108 w 141"/>
                    <a:gd name="T35" fmla="*/ 183 h 232"/>
                    <a:gd name="T36" fmla="*/ 108 w 141"/>
                    <a:gd name="T37" fmla="*/ 203 h 232"/>
                    <a:gd name="T38" fmla="*/ 95 w 141"/>
                    <a:gd name="T39" fmla="*/ 210 h 232"/>
                    <a:gd name="T40" fmla="*/ 77 w 141"/>
                    <a:gd name="T41" fmla="*/ 223 h 232"/>
                    <a:gd name="T42" fmla="*/ 53 w 141"/>
                    <a:gd name="T43" fmla="*/ 232 h 232"/>
                    <a:gd name="T44" fmla="*/ 45 w 141"/>
                    <a:gd name="T45" fmla="*/ 225 h 232"/>
                    <a:gd name="T46" fmla="*/ 46 w 141"/>
                    <a:gd name="T47" fmla="*/ 210 h 232"/>
                    <a:gd name="T48" fmla="*/ 52 w 141"/>
                    <a:gd name="T49" fmla="*/ 203 h 232"/>
                    <a:gd name="T50" fmla="*/ 71 w 141"/>
                    <a:gd name="T51" fmla="*/ 199 h 232"/>
                    <a:gd name="T52" fmla="*/ 82 w 141"/>
                    <a:gd name="T53" fmla="*/ 193 h 232"/>
                    <a:gd name="T54" fmla="*/ 85 w 141"/>
                    <a:gd name="T55" fmla="*/ 179 h 232"/>
                    <a:gd name="T56" fmla="*/ 82 w 141"/>
                    <a:gd name="T57" fmla="*/ 174 h 232"/>
                    <a:gd name="T58" fmla="*/ 71 w 141"/>
                    <a:gd name="T59" fmla="*/ 169 h 232"/>
                    <a:gd name="T60" fmla="*/ 46 w 141"/>
                    <a:gd name="T61" fmla="*/ 158 h 232"/>
                    <a:gd name="T62" fmla="*/ 21 w 141"/>
                    <a:gd name="T63" fmla="*/ 148 h 232"/>
                    <a:gd name="T64" fmla="*/ 5 w 141"/>
                    <a:gd name="T65" fmla="*/ 136 h 232"/>
                    <a:gd name="T66" fmla="*/ 0 w 141"/>
                    <a:gd name="T67" fmla="*/ 127 h 232"/>
                    <a:gd name="T68" fmla="*/ 3 w 141"/>
                    <a:gd name="T69" fmla="*/ 118 h 232"/>
                    <a:gd name="T70" fmla="*/ 15 w 141"/>
                    <a:gd name="T71" fmla="*/ 99 h 232"/>
                    <a:gd name="T72" fmla="*/ 34 w 141"/>
                    <a:gd name="T73" fmla="*/ 76 h 232"/>
                    <a:gd name="T74" fmla="*/ 50 w 141"/>
                    <a:gd name="T75" fmla="*/ 49 h 232"/>
                    <a:gd name="T76" fmla="*/ 67 w 141"/>
                    <a:gd name="T77" fmla="*/ 35 h 232"/>
                    <a:gd name="T78" fmla="*/ 73 w 141"/>
                    <a:gd name="T79" fmla="*/ 27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1" h="232">
                      <a:moveTo>
                        <a:pt x="73" y="27"/>
                      </a:moveTo>
                      <a:lnTo>
                        <a:pt x="90" y="9"/>
                      </a:lnTo>
                      <a:lnTo>
                        <a:pt x="109" y="0"/>
                      </a:lnTo>
                      <a:lnTo>
                        <a:pt x="137" y="7"/>
                      </a:lnTo>
                      <a:lnTo>
                        <a:pt x="137" y="11"/>
                      </a:lnTo>
                      <a:lnTo>
                        <a:pt x="141" y="38"/>
                      </a:lnTo>
                      <a:lnTo>
                        <a:pt x="139" y="41"/>
                      </a:lnTo>
                      <a:lnTo>
                        <a:pt x="124" y="58"/>
                      </a:lnTo>
                      <a:lnTo>
                        <a:pt x="98" y="59"/>
                      </a:lnTo>
                      <a:lnTo>
                        <a:pt x="73" y="70"/>
                      </a:lnTo>
                      <a:lnTo>
                        <a:pt x="54" y="87"/>
                      </a:lnTo>
                      <a:lnTo>
                        <a:pt x="36" y="113"/>
                      </a:lnTo>
                      <a:lnTo>
                        <a:pt x="39" y="123"/>
                      </a:lnTo>
                      <a:lnTo>
                        <a:pt x="50" y="132"/>
                      </a:lnTo>
                      <a:lnTo>
                        <a:pt x="72" y="146"/>
                      </a:lnTo>
                      <a:lnTo>
                        <a:pt x="93" y="156"/>
                      </a:lnTo>
                      <a:lnTo>
                        <a:pt x="104" y="169"/>
                      </a:lnTo>
                      <a:lnTo>
                        <a:pt x="108" y="183"/>
                      </a:lnTo>
                      <a:lnTo>
                        <a:pt x="108" y="203"/>
                      </a:lnTo>
                      <a:lnTo>
                        <a:pt x="95" y="210"/>
                      </a:lnTo>
                      <a:lnTo>
                        <a:pt x="77" y="223"/>
                      </a:lnTo>
                      <a:lnTo>
                        <a:pt x="53" y="232"/>
                      </a:lnTo>
                      <a:lnTo>
                        <a:pt x="45" y="225"/>
                      </a:lnTo>
                      <a:lnTo>
                        <a:pt x="46" y="210"/>
                      </a:lnTo>
                      <a:lnTo>
                        <a:pt x="52" y="203"/>
                      </a:lnTo>
                      <a:lnTo>
                        <a:pt x="71" y="199"/>
                      </a:lnTo>
                      <a:lnTo>
                        <a:pt x="82" y="193"/>
                      </a:lnTo>
                      <a:lnTo>
                        <a:pt x="85" y="179"/>
                      </a:lnTo>
                      <a:lnTo>
                        <a:pt x="82" y="174"/>
                      </a:lnTo>
                      <a:lnTo>
                        <a:pt x="71" y="169"/>
                      </a:lnTo>
                      <a:lnTo>
                        <a:pt x="46" y="158"/>
                      </a:lnTo>
                      <a:lnTo>
                        <a:pt x="21" y="148"/>
                      </a:lnTo>
                      <a:lnTo>
                        <a:pt x="5" y="136"/>
                      </a:lnTo>
                      <a:lnTo>
                        <a:pt x="0" y="127"/>
                      </a:lnTo>
                      <a:lnTo>
                        <a:pt x="3" y="118"/>
                      </a:lnTo>
                      <a:lnTo>
                        <a:pt x="15" y="99"/>
                      </a:lnTo>
                      <a:lnTo>
                        <a:pt x="34" y="76"/>
                      </a:lnTo>
                      <a:lnTo>
                        <a:pt x="50" y="49"/>
                      </a:lnTo>
                      <a:lnTo>
                        <a:pt x="67" y="35"/>
                      </a:lnTo>
                      <a:lnTo>
                        <a:pt x="7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009B545F-6C67-2630-EF8D-F4E5EE2B5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100" y="1381126"/>
                  <a:ext cx="322263" cy="520700"/>
                </a:xfrm>
                <a:custGeom>
                  <a:avLst/>
                  <a:gdLst>
                    <a:gd name="T0" fmla="*/ 27 w 203"/>
                    <a:gd name="T1" fmla="*/ 6 h 328"/>
                    <a:gd name="T2" fmla="*/ 51 w 203"/>
                    <a:gd name="T3" fmla="*/ 24 h 328"/>
                    <a:gd name="T4" fmla="*/ 67 w 203"/>
                    <a:gd name="T5" fmla="*/ 45 h 328"/>
                    <a:gd name="T6" fmla="*/ 83 w 203"/>
                    <a:gd name="T7" fmla="*/ 77 h 328"/>
                    <a:gd name="T8" fmla="*/ 91 w 203"/>
                    <a:gd name="T9" fmla="*/ 109 h 328"/>
                    <a:gd name="T10" fmla="*/ 94 w 203"/>
                    <a:gd name="T11" fmla="*/ 142 h 328"/>
                    <a:gd name="T12" fmla="*/ 93 w 203"/>
                    <a:gd name="T13" fmla="*/ 175 h 328"/>
                    <a:gd name="T14" fmla="*/ 90 w 203"/>
                    <a:gd name="T15" fmla="*/ 206 h 328"/>
                    <a:gd name="T16" fmla="*/ 86 w 203"/>
                    <a:gd name="T17" fmla="*/ 234 h 328"/>
                    <a:gd name="T18" fmla="*/ 86 w 203"/>
                    <a:gd name="T19" fmla="*/ 259 h 328"/>
                    <a:gd name="T20" fmla="*/ 94 w 203"/>
                    <a:gd name="T21" fmla="*/ 285 h 328"/>
                    <a:gd name="T22" fmla="*/ 109 w 203"/>
                    <a:gd name="T23" fmla="*/ 293 h 328"/>
                    <a:gd name="T24" fmla="*/ 128 w 203"/>
                    <a:gd name="T25" fmla="*/ 291 h 328"/>
                    <a:gd name="T26" fmla="*/ 149 w 203"/>
                    <a:gd name="T27" fmla="*/ 285 h 328"/>
                    <a:gd name="T28" fmla="*/ 173 w 203"/>
                    <a:gd name="T29" fmla="*/ 283 h 328"/>
                    <a:gd name="T30" fmla="*/ 197 w 203"/>
                    <a:gd name="T31" fmla="*/ 291 h 328"/>
                    <a:gd name="T32" fmla="*/ 203 w 203"/>
                    <a:gd name="T33" fmla="*/ 300 h 328"/>
                    <a:gd name="T34" fmla="*/ 201 w 203"/>
                    <a:gd name="T35" fmla="*/ 311 h 328"/>
                    <a:gd name="T36" fmla="*/ 185 w 203"/>
                    <a:gd name="T37" fmla="*/ 326 h 328"/>
                    <a:gd name="T38" fmla="*/ 173 w 203"/>
                    <a:gd name="T39" fmla="*/ 328 h 328"/>
                    <a:gd name="T40" fmla="*/ 155 w 203"/>
                    <a:gd name="T41" fmla="*/ 324 h 328"/>
                    <a:gd name="T42" fmla="*/ 131 w 203"/>
                    <a:gd name="T43" fmla="*/ 316 h 328"/>
                    <a:gd name="T44" fmla="*/ 112 w 203"/>
                    <a:gd name="T45" fmla="*/ 312 h 328"/>
                    <a:gd name="T46" fmla="*/ 93 w 203"/>
                    <a:gd name="T47" fmla="*/ 316 h 328"/>
                    <a:gd name="T48" fmla="*/ 77 w 203"/>
                    <a:gd name="T49" fmla="*/ 324 h 328"/>
                    <a:gd name="T50" fmla="*/ 62 w 203"/>
                    <a:gd name="T51" fmla="*/ 317 h 328"/>
                    <a:gd name="T52" fmla="*/ 57 w 203"/>
                    <a:gd name="T53" fmla="*/ 307 h 328"/>
                    <a:gd name="T54" fmla="*/ 56 w 203"/>
                    <a:gd name="T55" fmla="*/ 293 h 328"/>
                    <a:gd name="T56" fmla="*/ 62 w 203"/>
                    <a:gd name="T57" fmla="*/ 274 h 328"/>
                    <a:gd name="T58" fmla="*/ 65 w 203"/>
                    <a:gd name="T59" fmla="*/ 248 h 328"/>
                    <a:gd name="T60" fmla="*/ 65 w 203"/>
                    <a:gd name="T61" fmla="*/ 217 h 328"/>
                    <a:gd name="T62" fmla="*/ 65 w 203"/>
                    <a:gd name="T63" fmla="*/ 183 h 328"/>
                    <a:gd name="T64" fmla="*/ 65 w 203"/>
                    <a:gd name="T65" fmla="*/ 149 h 328"/>
                    <a:gd name="T66" fmla="*/ 61 w 203"/>
                    <a:gd name="T67" fmla="*/ 119 h 328"/>
                    <a:gd name="T68" fmla="*/ 54 w 203"/>
                    <a:gd name="T69" fmla="*/ 98 h 328"/>
                    <a:gd name="T70" fmla="*/ 40 w 203"/>
                    <a:gd name="T71" fmla="*/ 80 h 328"/>
                    <a:gd name="T72" fmla="*/ 26 w 203"/>
                    <a:gd name="T73" fmla="*/ 64 h 328"/>
                    <a:gd name="T74" fmla="*/ 7 w 203"/>
                    <a:gd name="T75" fmla="*/ 47 h 328"/>
                    <a:gd name="T76" fmla="*/ 0 w 203"/>
                    <a:gd name="T77" fmla="*/ 24 h 328"/>
                    <a:gd name="T78" fmla="*/ 5 w 203"/>
                    <a:gd name="T79" fmla="*/ 6 h 328"/>
                    <a:gd name="T80" fmla="*/ 19 w 203"/>
                    <a:gd name="T81" fmla="*/ 0 h 328"/>
                    <a:gd name="T82" fmla="*/ 27 w 203"/>
                    <a:gd name="T83" fmla="*/ 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3" h="328">
                      <a:moveTo>
                        <a:pt x="27" y="6"/>
                      </a:moveTo>
                      <a:lnTo>
                        <a:pt x="51" y="24"/>
                      </a:lnTo>
                      <a:lnTo>
                        <a:pt x="67" y="45"/>
                      </a:lnTo>
                      <a:lnTo>
                        <a:pt x="83" y="77"/>
                      </a:lnTo>
                      <a:lnTo>
                        <a:pt x="91" y="109"/>
                      </a:lnTo>
                      <a:lnTo>
                        <a:pt x="94" y="142"/>
                      </a:lnTo>
                      <a:lnTo>
                        <a:pt x="93" y="175"/>
                      </a:lnTo>
                      <a:lnTo>
                        <a:pt x="90" y="206"/>
                      </a:lnTo>
                      <a:lnTo>
                        <a:pt x="86" y="234"/>
                      </a:lnTo>
                      <a:lnTo>
                        <a:pt x="86" y="259"/>
                      </a:lnTo>
                      <a:lnTo>
                        <a:pt x="94" y="285"/>
                      </a:lnTo>
                      <a:lnTo>
                        <a:pt x="109" y="293"/>
                      </a:lnTo>
                      <a:lnTo>
                        <a:pt x="128" y="291"/>
                      </a:lnTo>
                      <a:lnTo>
                        <a:pt x="149" y="285"/>
                      </a:lnTo>
                      <a:lnTo>
                        <a:pt x="173" y="283"/>
                      </a:lnTo>
                      <a:lnTo>
                        <a:pt x="197" y="291"/>
                      </a:lnTo>
                      <a:lnTo>
                        <a:pt x="203" y="300"/>
                      </a:lnTo>
                      <a:lnTo>
                        <a:pt x="201" y="311"/>
                      </a:lnTo>
                      <a:lnTo>
                        <a:pt x="185" y="326"/>
                      </a:lnTo>
                      <a:lnTo>
                        <a:pt x="173" y="328"/>
                      </a:lnTo>
                      <a:lnTo>
                        <a:pt x="155" y="324"/>
                      </a:lnTo>
                      <a:lnTo>
                        <a:pt x="131" y="316"/>
                      </a:lnTo>
                      <a:lnTo>
                        <a:pt x="112" y="312"/>
                      </a:lnTo>
                      <a:lnTo>
                        <a:pt x="93" y="316"/>
                      </a:lnTo>
                      <a:lnTo>
                        <a:pt x="77" y="324"/>
                      </a:lnTo>
                      <a:lnTo>
                        <a:pt x="62" y="317"/>
                      </a:lnTo>
                      <a:lnTo>
                        <a:pt x="57" y="307"/>
                      </a:lnTo>
                      <a:lnTo>
                        <a:pt x="56" y="293"/>
                      </a:lnTo>
                      <a:lnTo>
                        <a:pt x="62" y="274"/>
                      </a:lnTo>
                      <a:lnTo>
                        <a:pt x="65" y="248"/>
                      </a:lnTo>
                      <a:lnTo>
                        <a:pt x="65" y="217"/>
                      </a:lnTo>
                      <a:lnTo>
                        <a:pt x="65" y="183"/>
                      </a:lnTo>
                      <a:lnTo>
                        <a:pt x="65" y="149"/>
                      </a:lnTo>
                      <a:lnTo>
                        <a:pt x="61" y="119"/>
                      </a:lnTo>
                      <a:lnTo>
                        <a:pt x="54" y="98"/>
                      </a:lnTo>
                      <a:lnTo>
                        <a:pt x="40" y="80"/>
                      </a:lnTo>
                      <a:lnTo>
                        <a:pt x="26" y="64"/>
                      </a:lnTo>
                      <a:lnTo>
                        <a:pt x="7" y="47"/>
                      </a:lnTo>
                      <a:lnTo>
                        <a:pt x="0" y="24"/>
                      </a:lnTo>
                      <a:lnTo>
                        <a:pt x="5" y="6"/>
                      </a:lnTo>
                      <a:lnTo>
                        <a:pt x="19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F59FEFAE-AE7D-EDEA-BCB3-4B0FFCC2E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488" y="1385888"/>
                  <a:ext cx="203200" cy="657225"/>
                </a:xfrm>
                <a:custGeom>
                  <a:avLst/>
                  <a:gdLst>
                    <a:gd name="T0" fmla="*/ 9 w 128"/>
                    <a:gd name="T1" fmla="*/ 13 h 414"/>
                    <a:gd name="T2" fmla="*/ 17 w 128"/>
                    <a:gd name="T3" fmla="*/ 0 h 414"/>
                    <a:gd name="T4" fmla="*/ 47 w 128"/>
                    <a:gd name="T5" fmla="*/ 2 h 414"/>
                    <a:gd name="T6" fmla="*/ 61 w 128"/>
                    <a:gd name="T7" fmla="*/ 17 h 414"/>
                    <a:gd name="T8" fmla="*/ 67 w 128"/>
                    <a:gd name="T9" fmla="*/ 44 h 414"/>
                    <a:gd name="T10" fmla="*/ 73 w 128"/>
                    <a:gd name="T11" fmla="*/ 76 h 414"/>
                    <a:gd name="T12" fmla="*/ 78 w 128"/>
                    <a:gd name="T13" fmla="*/ 114 h 414"/>
                    <a:gd name="T14" fmla="*/ 78 w 128"/>
                    <a:gd name="T15" fmla="*/ 162 h 414"/>
                    <a:gd name="T16" fmla="*/ 73 w 128"/>
                    <a:gd name="T17" fmla="*/ 207 h 414"/>
                    <a:gd name="T18" fmla="*/ 65 w 128"/>
                    <a:gd name="T19" fmla="*/ 249 h 414"/>
                    <a:gd name="T20" fmla="*/ 58 w 128"/>
                    <a:gd name="T21" fmla="*/ 274 h 414"/>
                    <a:gd name="T22" fmla="*/ 45 w 128"/>
                    <a:gd name="T23" fmla="*/ 304 h 414"/>
                    <a:gd name="T24" fmla="*/ 42 w 128"/>
                    <a:gd name="T25" fmla="*/ 321 h 414"/>
                    <a:gd name="T26" fmla="*/ 42 w 128"/>
                    <a:gd name="T27" fmla="*/ 333 h 414"/>
                    <a:gd name="T28" fmla="*/ 50 w 128"/>
                    <a:gd name="T29" fmla="*/ 339 h 414"/>
                    <a:gd name="T30" fmla="*/ 65 w 128"/>
                    <a:gd name="T31" fmla="*/ 348 h 414"/>
                    <a:gd name="T32" fmla="*/ 97 w 128"/>
                    <a:gd name="T33" fmla="*/ 367 h 414"/>
                    <a:gd name="T34" fmla="*/ 124 w 128"/>
                    <a:gd name="T35" fmla="*/ 391 h 414"/>
                    <a:gd name="T36" fmla="*/ 128 w 128"/>
                    <a:gd name="T37" fmla="*/ 399 h 414"/>
                    <a:gd name="T38" fmla="*/ 121 w 128"/>
                    <a:gd name="T39" fmla="*/ 411 h 414"/>
                    <a:gd name="T40" fmla="*/ 91 w 128"/>
                    <a:gd name="T41" fmla="*/ 414 h 414"/>
                    <a:gd name="T42" fmla="*/ 74 w 128"/>
                    <a:gd name="T43" fmla="*/ 405 h 414"/>
                    <a:gd name="T44" fmla="*/ 69 w 128"/>
                    <a:gd name="T45" fmla="*/ 392 h 414"/>
                    <a:gd name="T46" fmla="*/ 64 w 128"/>
                    <a:gd name="T47" fmla="*/ 378 h 414"/>
                    <a:gd name="T48" fmla="*/ 53 w 128"/>
                    <a:gd name="T49" fmla="*/ 369 h 414"/>
                    <a:gd name="T50" fmla="*/ 34 w 128"/>
                    <a:gd name="T51" fmla="*/ 362 h 414"/>
                    <a:gd name="T52" fmla="*/ 14 w 128"/>
                    <a:gd name="T53" fmla="*/ 357 h 414"/>
                    <a:gd name="T54" fmla="*/ 2 w 128"/>
                    <a:gd name="T55" fmla="*/ 347 h 414"/>
                    <a:gd name="T56" fmla="*/ 0 w 128"/>
                    <a:gd name="T57" fmla="*/ 337 h 414"/>
                    <a:gd name="T58" fmla="*/ 1 w 128"/>
                    <a:gd name="T59" fmla="*/ 328 h 414"/>
                    <a:gd name="T60" fmla="*/ 8 w 128"/>
                    <a:gd name="T61" fmla="*/ 315 h 414"/>
                    <a:gd name="T62" fmla="*/ 22 w 128"/>
                    <a:gd name="T63" fmla="*/ 301 h 414"/>
                    <a:gd name="T64" fmla="*/ 31 w 128"/>
                    <a:gd name="T65" fmla="*/ 277 h 414"/>
                    <a:gd name="T66" fmla="*/ 39 w 128"/>
                    <a:gd name="T67" fmla="*/ 252 h 414"/>
                    <a:gd name="T68" fmla="*/ 42 w 128"/>
                    <a:gd name="T69" fmla="*/ 222 h 414"/>
                    <a:gd name="T70" fmla="*/ 45 w 128"/>
                    <a:gd name="T71" fmla="*/ 189 h 414"/>
                    <a:gd name="T72" fmla="*/ 45 w 128"/>
                    <a:gd name="T73" fmla="*/ 159 h 414"/>
                    <a:gd name="T74" fmla="*/ 39 w 128"/>
                    <a:gd name="T75" fmla="*/ 130 h 414"/>
                    <a:gd name="T76" fmla="*/ 32 w 128"/>
                    <a:gd name="T77" fmla="*/ 98 h 414"/>
                    <a:gd name="T78" fmla="*/ 22 w 128"/>
                    <a:gd name="T79" fmla="*/ 62 h 414"/>
                    <a:gd name="T80" fmla="*/ 12 w 128"/>
                    <a:gd name="T81" fmla="*/ 38 h 414"/>
                    <a:gd name="T82" fmla="*/ 6 w 128"/>
                    <a:gd name="T83" fmla="*/ 22 h 414"/>
                    <a:gd name="T84" fmla="*/ 9 w 128"/>
                    <a:gd name="T85" fmla="*/ 13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28" h="414">
                      <a:moveTo>
                        <a:pt x="9" y="13"/>
                      </a:moveTo>
                      <a:lnTo>
                        <a:pt x="17" y="0"/>
                      </a:lnTo>
                      <a:lnTo>
                        <a:pt x="47" y="2"/>
                      </a:lnTo>
                      <a:lnTo>
                        <a:pt x="61" y="17"/>
                      </a:lnTo>
                      <a:lnTo>
                        <a:pt x="67" y="44"/>
                      </a:lnTo>
                      <a:lnTo>
                        <a:pt x="73" y="76"/>
                      </a:lnTo>
                      <a:lnTo>
                        <a:pt x="78" y="114"/>
                      </a:lnTo>
                      <a:lnTo>
                        <a:pt x="78" y="162"/>
                      </a:lnTo>
                      <a:lnTo>
                        <a:pt x="73" y="207"/>
                      </a:lnTo>
                      <a:lnTo>
                        <a:pt x="65" y="249"/>
                      </a:lnTo>
                      <a:lnTo>
                        <a:pt x="58" y="274"/>
                      </a:lnTo>
                      <a:lnTo>
                        <a:pt x="45" y="304"/>
                      </a:lnTo>
                      <a:lnTo>
                        <a:pt x="42" y="321"/>
                      </a:lnTo>
                      <a:lnTo>
                        <a:pt x="42" y="333"/>
                      </a:lnTo>
                      <a:lnTo>
                        <a:pt x="50" y="339"/>
                      </a:lnTo>
                      <a:lnTo>
                        <a:pt x="65" y="348"/>
                      </a:lnTo>
                      <a:lnTo>
                        <a:pt x="97" y="367"/>
                      </a:lnTo>
                      <a:lnTo>
                        <a:pt x="124" y="391"/>
                      </a:lnTo>
                      <a:lnTo>
                        <a:pt x="128" y="399"/>
                      </a:lnTo>
                      <a:lnTo>
                        <a:pt x="121" y="411"/>
                      </a:lnTo>
                      <a:lnTo>
                        <a:pt x="91" y="414"/>
                      </a:lnTo>
                      <a:lnTo>
                        <a:pt x="74" y="405"/>
                      </a:lnTo>
                      <a:lnTo>
                        <a:pt x="69" y="392"/>
                      </a:lnTo>
                      <a:lnTo>
                        <a:pt x="64" y="378"/>
                      </a:lnTo>
                      <a:lnTo>
                        <a:pt x="53" y="369"/>
                      </a:lnTo>
                      <a:lnTo>
                        <a:pt x="34" y="362"/>
                      </a:lnTo>
                      <a:lnTo>
                        <a:pt x="14" y="357"/>
                      </a:lnTo>
                      <a:lnTo>
                        <a:pt x="2" y="347"/>
                      </a:lnTo>
                      <a:lnTo>
                        <a:pt x="0" y="337"/>
                      </a:lnTo>
                      <a:lnTo>
                        <a:pt x="1" y="328"/>
                      </a:lnTo>
                      <a:lnTo>
                        <a:pt x="8" y="315"/>
                      </a:lnTo>
                      <a:lnTo>
                        <a:pt x="22" y="301"/>
                      </a:lnTo>
                      <a:lnTo>
                        <a:pt x="31" y="277"/>
                      </a:lnTo>
                      <a:lnTo>
                        <a:pt x="39" y="252"/>
                      </a:lnTo>
                      <a:lnTo>
                        <a:pt x="42" y="222"/>
                      </a:lnTo>
                      <a:lnTo>
                        <a:pt x="45" y="189"/>
                      </a:lnTo>
                      <a:lnTo>
                        <a:pt x="45" y="159"/>
                      </a:lnTo>
                      <a:lnTo>
                        <a:pt x="39" y="130"/>
                      </a:lnTo>
                      <a:lnTo>
                        <a:pt x="32" y="98"/>
                      </a:lnTo>
                      <a:lnTo>
                        <a:pt x="22" y="62"/>
                      </a:lnTo>
                      <a:lnTo>
                        <a:pt x="12" y="38"/>
                      </a:lnTo>
                      <a:lnTo>
                        <a:pt x="6" y="22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1" name="Afrundet rektangel 99">
                  <a:extLst>
                    <a:ext uri="{FF2B5EF4-FFF2-40B4-BE49-F238E27FC236}">
                      <a16:creationId xmlns:a16="http://schemas.microsoft.com/office/drawing/2014/main" id="{8113B779-8C57-8D5A-3ACA-5CB5E4C67F17}"/>
                    </a:ext>
                  </a:extLst>
                </p:cNvPr>
                <p:cNvSpPr/>
                <p:nvPr/>
              </p:nvSpPr>
              <p:spPr bwMode="auto">
                <a:xfrm>
                  <a:off x="4953000" y="809625"/>
                  <a:ext cx="226695" cy="108585"/>
                </a:xfrm>
                <a:prstGeom prst="roundRect">
                  <a:avLst/>
                </a:prstGeom>
                <a:solidFill>
                  <a:srgbClr val="CC99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pic>
            <p:nvPicPr>
              <p:cNvPr id="42" name="Billede 41">
                <a:extLst>
                  <a:ext uri="{FF2B5EF4-FFF2-40B4-BE49-F238E27FC236}">
                    <a16:creationId xmlns:a16="http://schemas.microsoft.com/office/drawing/2014/main" id="{A0FF3401-4014-ED43-9695-5C721A107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0874" y="4053880"/>
                <a:ext cx="858186" cy="944349"/>
              </a:xfrm>
              <a:prstGeom prst="rect">
                <a:avLst/>
              </a:prstGeom>
            </p:spPr>
          </p:pic>
        </p:grpSp>
        <p:pic>
          <p:nvPicPr>
            <p:cNvPr id="76" name="Billede 75" descr="Et billede, der indeholder kunst, skærmbillede, Grafik, grafisk design&#10;&#10;Automatisk genereret beskrivelse">
              <a:extLst>
                <a:ext uri="{FF2B5EF4-FFF2-40B4-BE49-F238E27FC236}">
                  <a16:creationId xmlns:a16="http://schemas.microsoft.com/office/drawing/2014/main" id="{AD853B81-6AB7-EE78-3E69-B629E2CC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613" y="4063089"/>
              <a:ext cx="1777748" cy="1225402"/>
            </a:xfrm>
            <a:prstGeom prst="rect">
              <a:avLst/>
            </a:prstGeom>
          </p:spPr>
        </p:pic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19320206-5B12-8499-46EA-6D27961D6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080284" y="4095718"/>
              <a:ext cx="1091565" cy="116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F925C43-3A8E-58A0-CF28-2F576E21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9D8F17-B2B3-EA6A-A581-46B54B2C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9F8D-39DF-32C5-6C0A-BA94FDCF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Repairing the ships –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AA6426-6BFE-AC48-D409-8782FC0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" y="885524"/>
            <a:ext cx="7649742" cy="5678905"/>
          </a:xfrm>
        </p:spPr>
        <p:txBody>
          <a:bodyPr/>
          <a:lstStyle/>
          <a:p>
            <a:r>
              <a:rPr lang="en-GB" sz="2200" dirty="0"/>
              <a:t>It is also being considered, if consumers should be encouraged to enter into long-term contracts.</a:t>
            </a:r>
          </a:p>
          <a:p>
            <a:r>
              <a:rPr lang="en-GB" sz="2200" dirty="0"/>
              <a:t>The well-intentioned plan is to reduce the consumers’ price volatility</a:t>
            </a:r>
          </a:p>
          <a:p>
            <a:pPr lvl="1"/>
            <a:r>
              <a:rPr lang="en-GB" sz="2200" dirty="0"/>
              <a:t>And to provide lower energy prices.</a:t>
            </a:r>
          </a:p>
          <a:p>
            <a:r>
              <a:rPr lang="en-GB" sz="2200" dirty="0"/>
              <a:t>The spot market’s price volatility is extreme indeed</a:t>
            </a:r>
          </a:p>
          <a:p>
            <a:pPr lvl="1"/>
            <a:r>
              <a:rPr lang="en-GB" sz="2200" dirty="0"/>
              <a:t>You may refer to the PowerPoint presentations</a:t>
            </a:r>
          </a:p>
          <a:p>
            <a:pPr lvl="2"/>
            <a:r>
              <a:rPr lang="en-GB" sz="2200" i="1" dirty="0"/>
              <a:t>Hungarian spot prices 2010-2023</a:t>
            </a:r>
            <a:r>
              <a:rPr lang="en-GB" sz="2200" dirty="0"/>
              <a:t>.</a:t>
            </a:r>
          </a:p>
          <a:p>
            <a:pPr lvl="2"/>
            <a:r>
              <a:rPr lang="en-GB" sz="2200" i="1" dirty="0"/>
              <a:t>Nordic System Price 1992-2023</a:t>
            </a:r>
            <a:r>
              <a:rPr lang="en-GB" sz="2200" dirty="0"/>
              <a:t>.</a:t>
            </a:r>
          </a:p>
          <a:p>
            <a:r>
              <a:rPr lang="en-GB" sz="2200" dirty="0"/>
              <a:t>Nevertheless, historically, long-term contracts have </a:t>
            </a:r>
            <a:r>
              <a:rPr lang="en-GB" sz="2200" u="sng" dirty="0"/>
              <a:t>not</a:t>
            </a:r>
            <a:r>
              <a:rPr lang="en-GB" sz="2200" dirty="0"/>
              <a:t> been good for electricity consumers. </a:t>
            </a:r>
          </a:p>
          <a:p>
            <a:pPr lvl="1"/>
            <a:endParaRPr lang="en-GB" sz="2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2C772E-C700-18F7-8374-311D7086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1E5C02F-BFAA-4654-0B32-D9A4001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Billede 5" descr="Et billede, der indeholder legeplads, Skaleringsmodel, legetøj, tegneserie&#10;&#10;Automatisk genereret beskrivelse">
            <a:extLst>
              <a:ext uri="{FF2B5EF4-FFF2-40B4-BE49-F238E27FC236}">
                <a16:creationId xmlns:a16="http://schemas.microsoft.com/office/drawing/2014/main" id="{D97FE5E6-9D5B-392D-C0DD-7FF8B5803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89" y="484122"/>
            <a:ext cx="2457450" cy="18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D782C-6406-05CE-E3A5-450A6BFD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379"/>
            <a:ext cx="9857875" cy="619736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>
                <a:solidFill>
                  <a:srgbClr val="000000"/>
                </a:solidFill>
              </a:rPr>
              <a:t>Long-term contracts are </a:t>
            </a:r>
            <a:r>
              <a:rPr lang="en-GB" sz="2600" u="sng" dirty="0">
                <a:solidFill>
                  <a:srgbClr val="000000"/>
                </a:solidFill>
              </a:rPr>
              <a:t>not</a:t>
            </a:r>
            <a:r>
              <a:rPr lang="en-GB" sz="2600" dirty="0">
                <a:solidFill>
                  <a:srgbClr val="000000"/>
                </a:solidFill>
              </a:rPr>
              <a:t> good for consumers</a:t>
            </a:r>
            <a:endParaRPr lang="en-GB" sz="26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E62F5-503F-324D-453E-09B5003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067B7A-25A3-E37A-B309-5FCF3F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13A35BD-DBD1-3802-5832-FF0F1FB4A034}"/>
              </a:ext>
            </a:extLst>
          </p:cNvPr>
          <p:cNvSpPr txBox="1"/>
          <p:nvPr/>
        </p:nvSpPr>
        <p:spPr>
          <a:xfrm>
            <a:off x="3629228" y="6360492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a typeface="Verdana" panose="020B0604030504040204" pitchFamily="34" charset="0"/>
              </a:rPr>
              <a:t>Please see appendix 1.</a:t>
            </a:r>
            <a:endParaRPr lang="en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CE0500C-211E-1F34-2DF3-E348C9704A09}"/>
              </a:ext>
            </a:extLst>
          </p:cNvPr>
          <p:cNvSpPr/>
          <p:nvPr/>
        </p:nvSpPr>
        <p:spPr bwMode="auto">
          <a:xfrm>
            <a:off x="75627" y="6565805"/>
            <a:ext cx="120315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D9649-0400-C486-6CA9-225DD32B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" y="565490"/>
            <a:ext cx="9832228" cy="61433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In the Nordic countries, many years of experience show the futures market for electricity has these features: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</a:rPr>
              <a:t>The futures market is </a:t>
            </a:r>
            <a:r>
              <a:rPr lang="en-GB" u="sng" dirty="0">
                <a:solidFill>
                  <a:srgbClr val="000000"/>
                </a:solidFill>
                <a:highlight>
                  <a:srgbClr val="FFFF00"/>
                </a:highlight>
              </a:rPr>
              <a:t>not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</a:rPr>
              <a:t> good at predicting the future spot prices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</a:rPr>
              <a:t>The futures market has a strong tendency to over-shoot</a:t>
            </a:r>
          </a:p>
          <a:p>
            <a:pPr lvl="2">
              <a:spcBef>
                <a:spcPts val="600"/>
              </a:spcBef>
            </a:pPr>
            <a:r>
              <a:rPr lang="en-GB" b="1" dirty="0">
                <a:solidFill>
                  <a:srgbClr val="000000"/>
                </a:solidFill>
                <a:ea typeface="Verdana" panose="020B0604030504040204" pitchFamily="34" charset="0"/>
              </a:rPr>
              <a:t>Meaning: the estimates of the future spot prices are too high.</a:t>
            </a:r>
          </a:p>
          <a:p>
            <a:pPr lvl="2">
              <a:spcBef>
                <a:spcPts val="600"/>
              </a:spcBef>
            </a:pPr>
            <a:r>
              <a:rPr lang="en-GB" b="1" dirty="0">
                <a:solidFill>
                  <a:srgbClr val="000000"/>
                </a:solidFill>
                <a:ea typeface="Verdana" panose="020B0604030504040204" pitchFamily="34" charset="0"/>
              </a:rPr>
              <a:t>Consequently</a:t>
            </a:r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, on the average, 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ea typeface="Verdana" panose="020B0604030504040204" pitchFamily="34" charset="0"/>
              </a:rPr>
              <a:t>entering into futures contracts is expensive for consumers</a:t>
            </a:r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.</a:t>
            </a:r>
            <a:endParaRPr lang="en-GB" b="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ea typeface="Verdana" panose="020B0604030504040204" pitchFamily="34" charset="0"/>
              </a:rPr>
              <a:t>The futures market’s price volatility is as extreme as the spot market’s price volatility</a:t>
            </a:r>
          </a:p>
          <a:p>
            <a:pPr lvl="2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If you enter into a futures contract: the price of the contract will vary greatly, depending on </a:t>
            </a:r>
            <a:r>
              <a:rPr lang="en-GB" u="sng" dirty="0">
                <a:solidFill>
                  <a:srgbClr val="000000"/>
                </a:solidFill>
                <a:ea typeface="Verdana" panose="020B0604030504040204" pitchFamily="34" charset="0"/>
              </a:rPr>
              <a:t>when</a:t>
            </a:r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 you enter into the contract!</a:t>
            </a:r>
          </a:p>
          <a:p>
            <a:pPr lvl="3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Hence, long-term contracts offer no escape from the electricity market’s price volatility.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a typeface="Verdana" panose="020B0604030504040204" pitchFamily="34" charset="0"/>
              </a:rPr>
              <a:t>The year 2022 shows </a:t>
            </a: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ea typeface="Verdana" panose="020B0604030504040204" pitchFamily="34" charset="0"/>
              </a:rPr>
              <a:t>these features are magnified during periods of turbulence</a:t>
            </a:r>
            <a:r>
              <a:rPr lang="en-GB" sz="2000" dirty="0">
                <a:solidFill>
                  <a:srgbClr val="000000"/>
                </a:solidFill>
                <a:ea typeface="Verdana" panose="020B060403050404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0D6C5C5-C0AA-863E-7CE6-294A2FA0BBA7}"/>
              </a:ext>
            </a:extLst>
          </p:cNvPr>
          <p:cNvSpPr txBox="1"/>
          <p:nvPr/>
        </p:nvSpPr>
        <p:spPr>
          <a:xfrm>
            <a:off x="1942174" y="67375"/>
            <a:ext cx="5044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/>
              <a:t>Appendix 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F91106-82D8-ADA8-A274-777EF069A462}"/>
              </a:ext>
            </a:extLst>
          </p:cNvPr>
          <p:cNvSpPr txBox="1"/>
          <p:nvPr/>
        </p:nvSpPr>
        <p:spPr>
          <a:xfrm>
            <a:off x="85482" y="1073187"/>
            <a:ext cx="977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German forward prices for electricity</a:t>
            </a:r>
          </a:p>
        </p:txBody>
      </p:sp>
      <p:pic>
        <p:nvPicPr>
          <p:cNvPr id="11" name="Billede 10" descr="Et billede, der indeholder skitse, clipart, Stregtegning, hvid&#10;&#10;Automatisk genereret beskrivelse">
            <a:extLst>
              <a:ext uri="{FF2B5EF4-FFF2-40B4-BE49-F238E27FC236}">
                <a16:creationId xmlns:a16="http://schemas.microsoft.com/office/drawing/2014/main" id="{476829DF-5FA4-C4F9-FBC4-CB4CDA04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80" y="1827859"/>
            <a:ext cx="3825240" cy="500634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57BB2F88-9F79-25A6-59A8-7AAFB4DE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625" y="3354378"/>
            <a:ext cx="1714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CF75E15-A4A2-66E6-9CA1-2668E4A3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3C71D9-EC4F-CED9-3E35-10623BEE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645CA-A87A-4E1C-897D-1C461122452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8874" y="105875"/>
            <a:ext cx="9557887" cy="1328288"/>
          </a:xfrm>
        </p:spPr>
        <p:txBody>
          <a:bodyPr/>
          <a:lstStyle/>
          <a:p>
            <a:r>
              <a:rPr lang="en-GB" sz="3000" dirty="0"/>
              <a:t>Estimating the future prices for electricity</a:t>
            </a:r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213507" y="1172529"/>
            <a:ext cx="9557887" cy="419465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This appendix presents the market’s estimates of the future whole-sale prices for electricity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The so-called </a:t>
            </a:r>
            <a:r>
              <a:rPr lang="en-GB" sz="2400" i="1" dirty="0"/>
              <a:t>spot prices</a:t>
            </a:r>
            <a:r>
              <a:rPr lang="en-GB" sz="2400" dirty="0"/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This appendix discusses the German prices.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The German prices constitute a benchmark for Continental Europe because: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Germany is Europe’s biggest and most liquid electricity market.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Germany has a central position with electrical connections to 11 other countries.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E9E17-6968-4BF5-8ACB-5A1295D040D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018F2CA-39CC-D8A0-8739-A14D52A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387" y="5367185"/>
            <a:ext cx="1546860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18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D782C-6406-05CE-E3A5-450A6BFD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8"/>
            <a:ext cx="8420100" cy="937367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German forward prices for electricity – 1</a:t>
            </a:r>
            <a:endParaRPr lang="en-GB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D9649-0400-C486-6CA9-225DD32B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96" y="1017876"/>
            <a:ext cx="9372817" cy="41412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At the next slide, the green curve shows the market’s estimates of the average German spot price for the first quarter of 2023 (Q1-2023)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</a:rPr>
              <a:t>The green curve shows the estimates made from 7 October 2022 to the end of December 2022.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This slide – and the following, similar slides – illustrates the features of the futures market listed at slide no. 5.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E62F5-503F-324D-453E-09B5003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067B7A-25A3-E37A-B309-5FCF3FF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C625-2F98-49B5-B05F-EBCAB71C58E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E8BF712-5D2E-0A93-7190-622D77DA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614" y="4602721"/>
            <a:ext cx="2088833" cy="16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42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4DD5-D75B-1327-3885-08710B0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868013" cy="991307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/>
              <a:t>German forward prices for electricity – 2</a:t>
            </a:r>
            <a:br>
              <a:rPr lang="en-GB" sz="2600" dirty="0"/>
            </a:br>
            <a:r>
              <a:rPr lang="en-GB" sz="2400" dirty="0"/>
              <a:t>For the first quarter of 2023</a:t>
            </a:r>
          </a:p>
        </p:txBody>
      </p:sp>
      <p:grpSp>
        <p:nvGrpSpPr>
          <p:cNvPr id="161" name="Gruppe 160">
            <a:extLst>
              <a:ext uri="{FF2B5EF4-FFF2-40B4-BE49-F238E27FC236}">
                <a16:creationId xmlns:a16="http://schemas.microsoft.com/office/drawing/2014/main" id="{F3313204-161F-33C8-3B7B-84BB643A32B8}"/>
              </a:ext>
            </a:extLst>
          </p:cNvPr>
          <p:cNvGrpSpPr/>
          <p:nvPr/>
        </p:nvGrpSpPr>
        <p:grpSpPr>
          <a:xfrm>
            <a:off x="30807" y="496426"/>
            <a:ext cx="1260280" cy="5758352"/>
            <a:chOff x="30807" y="496426"/>
            <a:chExt cx="1260280" cy="5758352"/>
          </a:xfrm>
        </p:grpSpPr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CB54E4FD-04F8-B78C-A524-7D99597A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81" y="5947001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5EF97B76-1DC8-08DD-5C9F-751A9E242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37" y="5534251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734701EF-62AF-2420-C944-D798CC5FE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37" y="5119913"/>
              <a:ext cx="365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944F733B-816D-126B-81A6-C378B05E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470716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120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174F712F-86E5-CF56-176D-030A48D9D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429441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160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7CC16C9F-766A-F8EF-1481-F5B820E7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388166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92887EF9-0A8C-B3E6-9F76-642CC9C7B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346891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240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id="{8BBC8929-6D2E-F881-CAC2-9CFA774D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305616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280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179DC50A-E396-B02C-E30B-88A11C38E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264341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320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0" name="Rectangle 53">
              <a:extLst>
                <a:ext uri="{FF2B5EF4-FFF2-40B4-BE49-F238E27FC236}">
                  <a16:creationId xmlns:a16="http://schemas.microsoft.com/office/drawing/2014/main" id="{50081A21-C932-0C61-E9A9-064A06E9C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223066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360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2" name="Rectangle 55">
              <a:extLst>
                <a:ext uri="{FF2B5EF4-FFF2-40B4-BE49-F238E27FC236}">
                  <a16:creationId xmlns:a16="http://schemas.microsoft.com/office/drawing/2014/main" id="{97FDF1BC-E65F-C2F7-71AF-BFB9DFCCB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181791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4" name="Rectangle 57">
              <a:extLst>
                <a:ext uri="{FF2B5EF4-FFF2-40B4-BE49-F238E27FC236}">
                  <a16:creationId xmlns:a16="http://schemas.microsoft.com/office/drawing/2014/main" id="{679EFA51-3264-1D2E-8FCF-3A3CA35EE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140516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440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59">
              <a:extLst>
                <a:ext uri="{FF2B5EF4-FFF2-40B4-BE49-F238E27FC236}">
                  <a16:creationId xmlns:a16="http://schemas.microsoft.com/office/drawing/2014/main" id="{444E39E6-56EE-A8A4-A7AC-8FCD8EFBE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" y="992413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480</a:t>
              </a:r>
              <a:endPara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0" name="Tekstfelt 149">
              <a:extLst>
                <a:ext uri="{FF2B5EF4-FFF2-40B4-BE49-F238E27FC236}">
                  <a16:creationId xmlns:a16="http://schemas.microsoft.com/office/drawing/2014/main" id="{186B5CCA-C3FA-98AE-B54F-00471A1367D4}"/>
                </a:ext>
              </a:extLst>
            </p:cNvPr>
            <p:cNvSpPr txBox="1"/>
            <p:nvPr/>
          </p:nvSpPr>
          <p:spPr>
            <a:xfrm>
              <a:off x="30807" y="496426"/>
              <a:ext cx="1260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€/MWh</a:t>
              </a:r>
            </a:p>
          </p:txBody>
        </p:sp>
      </p:grpSp>
      <p:grpSp>
        <p:nvGrpSpPr>
          <p:cNvPr id="160" name="Gruppe 159">
            <a:extLst>
              <a:ext uri="{FF2B5EF4-FFF2-40B4-BE49-F238E27FC236}">
                <a16:creationId xmlns:a16="http://schemas.microsoft.com/office/drawing/2014/main" id="{3C382B0D-0C94-C9FF-9474-CF84B3FC480D}"/>
              </a:ext>
            </a:extLst>
          </p:cNvPr>
          <p:cNvGrpSpPr/>
          <p:nvPr/>
        </p:nvGrpSpPr>
        <p:grpSpPr>
          <a:xfrm>
            <a:off x="657691" y="938517"/>
            <a:ext cx="9130834" cy="5913668"/>
            <a:chOff x="657691" y="938517"/>
            <a:chExt cx="9130834" cy="5913668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3426E-B78E-AF00-4E5E-0A19B140B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589438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0AA37E69-FB92-B34C-8FFB-24F3D895E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568801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C4D188E6-456E-5F0E-615B-17DA06CC6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548163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39DFECBE-EDE9-AE14-DC41-37BB7003C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527526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9AEB720-C239-9271-A445-DBC61DF61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506888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012DA700-F52E-0B7D-C8E5-F1AB0F290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486251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B059A7ED-5988-C62F-A4C0-01C7224E5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465613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A7703E7-C8E8-4352-A3CE-1240C3DCA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444976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2BC7D330-A3CE-6868-FB65-ABE7A89CB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424338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3B7D6580-328F-CEAC-56D3-DAB99DD40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403701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C84537DF-9914-476B-52EB-B14A8EBCB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383063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A23AB58A-3BED-DB4C-AFA6-C4C87E7C8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362426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2AF1DD53-CC25-5DC3-6EA7-33DEDC751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341788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D0ECAD52-1D10-0FBC-26A4-8B8910781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321151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000E9432-D0F8-8337-1656-2812A05D6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3005138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4AC0363B-D10C-7E1E-48F4-5509EC7D2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2798763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E29D7FD5-C127-B076-6192-5BA8022C5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2590800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3F29F0AE-E8E8-A119-7182-5E2697A0F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2384425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22F47700-995F-53F4-3B3A-DF089B821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2178050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E9E9098C-372F-C640-F5A8-6E648DCBA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1971675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5A57B718-37B7-53FC-942E-CD9005280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1765300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AC8D4947-0E0F-28BE-BCD5-4D8BEFD35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1558925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F5C7E033-F5E1-BC06-A94F-ADD3BAF76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1352550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D2A2B3DF-743A-A85D-2731-D564D0520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1146175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33355B10-A679-B721-843D-9D1018538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939800"/>
              <a:ext cx="913070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37F0D398-0DA7-9EEB-BFFD-3D8AB985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20" y="6100763"/>
              <a:ext cx="913070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Line 25">
              <a:extLst>
                <a:ext uri="{FF2B5EF4-FFF2-40B4-BE49-F238E27FC236}">
                  <a16:creationId xmlns:a16="http://schemas.microsoft.com/office/drawing/2014/main" id="{87ABEE8E-5DDA-6C26-0474-02E7D57474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7207028" y="3519937"/>
              <a:ext cx="5161139" cy="8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2" name="Line 25">
              <a:extLst>
                <a:ext uri="{FF2B5EF4-FFF2-40B4-BE49-F238E27FC236}">
                  <a16:creationId xmlns:a16="http://schemas.microsoft.com/office/drawing/2014/main" id="{A9023A7D-B854-9F30-B692-3CCEEEE38E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-1922446" y="3518654"/>
              <a:ext cx="5161139" cy="8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53" name="Lige forbindelse 152">
              <a:extLst>
                <a:ext uri="{FF2B5EF4-FFF2-40B4-BE49-F238E27FC236}">
                  <a16:creationId xmlns:a16="http://schemas.microsoft.com/office/drawing/2014/main" id="{CCC4C5D2-11AB-4F5E-5D22-0A505F9912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3473" y="6100631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Lige forbindelse 153">
              <a:extLst>
                <a:ext uri="{FF2B5EF4-FFF2-40B4-BE49-F238E27FC236}">
                  <a16:creationId xmlns:a16="http://schemas.microsoft.com/office/drawing/2014/main" id="{A9BE4656-9018-E5D9-191E-336C32770A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2617" y="6100631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Tekstfelt 154">
              <a:extLst>
                <a:ext uri="{FF2B5EF4-FFF2-40B4-BE49-F238E27FC236}">
                  <a16:creationId xmlns:a16="http://schemas.microsoft.com/office/drawing/2014/main" id="{65022CF1-628A-5CBD-7A26-D472421DDBBE}"/>
                </a:ext>
              </a:extLst>
            </p:cNvPr>
            <p:cNvSpPr txBox="1"/>
            <p:nvPr/>
          </p:nvSpPr>
          <p:spPr>
            <a:xfrm>
              <a:off x="901115" y="6131984"/>
              <a:ext cx="214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October 2022</a:t>
              </a:r>
            </a:p>
          </p:txBody>
        </p:sp>
        <p:sp>
          <p:nvSpPr>
            <p:cNvPr id="156" name="Tekstfelt 155">
              <a:extLst>
                <a:ext uri="{FF2B5EF4-FFF2-40B4-BE49-F238E27FC236}">
                  <a16:creationId xmlns:a16="http://schemas.microsoft.com/office/drawing/2014/main" id="{9F047535-6076-E4FD-1269-599B7762E8FE}"/>
                </a:ext>
              </a:extLst>
            </p:cNvPr>
            <p:cNvSpPr txBox="1"/>
            <p:nvPr/>
          </p:nvSpPr>
          <p:spPr>
            <a:xfrm>
              <a:off x="3662382" y="6131984"/>
              <a:ext cx="2481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November 2022</a:t>
              </a:r>
            </a:p>
          </p:txBody>
        </p:sp>
        <p:sp>
          <p:nvSpPr>
            <p:cNvPr id="157" name="Tekstfelt 156">
              <a:extLst>
                <a:ext uri="{FF2B5EF4-FFF2-40B4-BE49-F238E27FC236}">
                  <a16:creationId xmlns:a16="http://schemas.microsoft.com/office/drawing/2014/main" id="{F7F0BE22-E45E-8DAB-57AE-744BFFDA8B43}"/>
                </a:ext>
              </a:extLst>
            </p:cNvPr>
            <p:cNvSpPr txBox="1"/>
            <p:nvPr/>
          </p:nvSpPr>
          <p:spPr>
            <a:xfrm>
              <a:off x="6985894" y="6131984"/>
              <a:ext cx="2456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December 2022</a:t>
              </a:r>
            </a:p>
          </p:txBody>
        </p:sp>
        <p:cxnSp>
          <p:nvCxnSpPr>
            <p:cNvPr id="158" name="Lige forbindelse 157">
              <a:extLst>
                <a:ext uri="{FF2B5EF4-FFF2-40B4-BE49-F238E27FC236}">
                  <a16:creationId xmlns:a16="http://schemas.microsoft.com/office/drawing/2014/main" id="{C6DB57B7-47F6-84B7-74F7-29BBAFB361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590" y="6100631"/>
              <a:ext cx="0" cy="13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Tekstfelt 158">
              <a:extLst>
                <a:ext uri="{FF2B5EF4-FFF2-40B4-BE49-F238E27FC236}">
                  <a16:creationId xmlns:a16="http://schemas.microsoft.com/office/drawing/2014/main" id="{FDD7A1DF-3489-0C15-1491-4D8FD48A9F4C}"/>
                </a:ext>
              </a:extLst>
            </p:cNvPr>
            <p:cNvSpPr txBox="1"/>
            <p:nvPr/>
          </p:nvSpPr>
          <p:spPr>
            <a:xfrm>
              <a:off x="4641553" y="6452075"/>
              <a:ext cx="2866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  <a:latin typeface="+mn-lt"/>
                </a:rPr>
                <a:t>Trading days 2022</a:t>
              </a:r>
            </a:p>
          </p:txBody>
        </p:sp>
      </p:grpSp>
      <p:sp>
        <p:nvSpPr>
          <p:cNvPr id="164" name="Tekstfelt 163">
            <a:extLst>
              <a:ext uri="{FF2B5EF4-FFF2-40B4-BE49-F238E27FC236}">
                <a16:creationId xmlns:a16="http://schemas.microsoft.com/office/drawing/2014/main" id="{FAFA4F81-4F02-2D29-3FC4-D43BADB3EBEE}"/>
              </a:ext>
            </a:extLst>
          </p:cNvPr>
          <p:cNvSpPr txBox="1"/>
          <p:nvPr/>
        </p:nvSpPr>
        <p:spPr>
          <a:xfrm>
            <a:off x="3676189" y="1127829"/>
            <a:ext cx="5588389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The market’s estimate of the average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+mn-lt"/>
              </a:rPr>
              <a:t>German spot price for Q1-2023</a:t>
            </a:r>
          </a:p>
        </p:txBody>
      </p:sp>
      <p:sp>
        <p:nvSpPr>
          <p:cNvPr id="165" name="Tekstfelt 164">
            <a:extLst>
              <a:ext uri="{FF2B5EF4-FFF2-40B4-BE49-F238E27FC236}">
                <a16:creationId xmlns:a16="http://schemas.microsoft.com/office/drawing/2014/main" id="{737C1CC0-A345-1B97-02D4-8BCF59C1226B}"/>
              </a:ext>
            </a:extLst>
          </p:cNvPr>
          <p:cNvSpPr txBox="1"/>
          <p:nvPr/>
        </p:nvSpPr>
        <p:spPr>
          <a:xfrm>
            <a:off x="1250817" y="4996929"/>
            <a:ext cx="780534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verage German spot price Q1-2023:  115.8 €/MWh</a:t>
            </a:r>
          </a:p>
        </p:txBody>
      </p:sp>
      <p:sp>
        <p:nvSpPr>
          <p:cNvPr id="162" name="Freeform 32">
            <a:extLst>
              <a:ext uri="{FF2B5EF4-FFF2-40B4-BE49-F238E27FC236}">
                <a16:creationId xmlns:a16="http://schemas.microsoft.com/office/drawing/2014/main" id="{618CE4A9-F31A-E210-4858-7D727D1F09A1}"/>
              </a:ext>
            </a:extLst>
          </p:cNvPr>
          <p:cNvSpPr>
            <a:spLocks/>
          </p:cNvSpPr>
          <p:nvPr/>
        </p:nvSpPr>
        <p:spPr bwMode="auto">
          <a:xfrm>
            <a:off x="729561" y="927100"/>
            <a:ext cx="8980701" cy="3343275"/>
          </a:xfrm>
          <a:custGeom>
            <a:avLst/>
            <a:gdLst>
              <a:gd name="T0" fmla="*/ 0 w 5508"/>
              <a:gd name="T1" fmla="*/ 39 h 2106"/>
              <a:gd name="T2" fmla="*/ 95 w 5508"/>
              <a:gd name="T3" fmla="*/ 110 h 2106"/>
              <a:gd name="T4" fmla="*/ 188 w 5508"/>
              <a:gd name="T5" fmla="*/ 0 h 2106"/>
              <a:gd name="T6" fmla="*/ 281 w 5508"/>
              <a:gd name="T7" fmla="*/ 17 h 2106"/>
              <a:gd name="T8" fmla="*/ 373 w 5508"/>
              <a:gd name="T9" fmla="*/ 78 h 2106"/>
              <a:gd name="T10" fmla="*/ 468 w 5508"/>
              <a:gd name="T11" fmla="*/ 177 h 2106"/>
              <a:gd name="T12" fmla="*/ 561 w 5508"/>
              <a:gd name="T13" fmla="*/ 307 h 2106"/>
              <a:gd name="T14" fmla="*/ 654 w 5508"/>
              <a:gd name="T15" fmla="*/ 541 h 2106"/>
              <a:gd name="T16" fmla="*/ 749 w 5508"/>
              <a:gd name="T17" fmla="*/ 548 h 2106"/>
              <a:gd name="T18" fmla="*/ 841 w 5508"/>
              <a:gd name="T19" fmla="*/ 329 h 2106"/>
              <a:gd name="T20" fmla="*/ 934 w 5508"/>
              <a:gd name="T21" fmla="*/ 544 h 2106"/>
              <a:gd name="T22" fmla="*/ 1027 w 5508"/>
              <a:gd name="T23" fmla="*/ 617 h 2106"/>
              <a:gd name="T24" fmla="*/ 1122 w 5508"/>
              <a:gd name="T25" fmla="*/ 548 h 2106"/>
              <a:gd name="T26" fmla="*/ 1214 w 5508"/>
              <a:gd name="T27" fmla="*/ 591 h 2106"/>
              <a:gd name="T28" fmla="*/ 1307 w 5508"/>
              <a:gd name="T29" fmla="*/ 496 h 2106"/>
              <a:gd name="T30" fmla="*/ 1402 w 5508"/>
              <a:gd name="T31" fmla="*/ 331 h 2106"/>
              <a:gd name="T32" fmla="*/ 1495 w 5508"/>
              <a:gd name="T33" fmla="*/ 658 h 2106"/>
              <a:gd name="T34" fmla="*/ 1587 w 5508"/>
              <a:gd name="T35" fmla="*/ 723 h 2106"/>
              <a:gd name="T36" fmla="*/ 1680 w 5508"/>
              <a:gd name="T37" fmla="*/ 669 h 2106"/>
              <a:gd name="T38" fmla="*/ 1775 w 5508"/>
              <a:gd name="T39" fmla="*/ 678 h 2106"/>
              <a:gd name="T40" fmla="*/ 1868 w 5508"/>
              <a:gd name="T41" fmla="*/ 791 h 2106"/>
              <a:gd name="T42" fmla="*/ 1960 w 5508"/>
              <a:gd name="T43" fmla="*/ 1044 h 2106"/>
              <a:gd name="T44" fmla="*/ 2055 w 5508"/>
              <a:gd name="T45" fmla="*/ 1092 h 2106"/>
              <a:gd name="T46" fmla="*/ 2148 w 5508"/>
              <a:gd name="T47" fmla="*/ 1183 h 2106"/>
              <a:gd name="T48" fmla="*/ 2241 w 5508"/>
              <a:gd name="T49" fmla="*/ 1222 h 2106"/>
              <a:gd name="T50" fmla="*/ 2334 w 5508"/>
              <a:gd name="T51" fmla="*/ 1382 h 2106"/>
              <a:gd name="T52" fmla="*/ 2428 w 5508"/>
              <a:gd name="T53" fmla="*/ 1365 h 2106"/>
              <a:gd name="T54" fmla="*/ 2521 w 5508"/>
              <a:gd name="T55" fmla="*/ 1140 h 2106"/>
              <a:gd name="T56" fmla="*/ 2614 w 5508"/>
              <a:gd name="T57" fmla="*/ 1202 h 2106"/>
              <a:gd name="T58" fmla="*/ 2707 w 5508"/>
              <a:gd name="T59" fmla="*/ 1250 h 2106"/>
              <a:gd name="T60" fmla="*/ 2801 w 5508"/>
              <a:gd name="T61" fmla="*/ 1228 h 2106"/>
              <a:gd name="T62" fmla="*/ 2894 w 5508"/>
              <a:gd name="T63" fmla="*/ 1122 h 2106"/>
              <a:gd name="T64" fmla="*/ 2987 w 5508"/>
              <a:gd name="T65" fmla="*/ 953 h 2106"/>
              <a:gd name="T66" fmla="*/ 3082 w 5508"/>
              <a:gd name="T67" fmla="*/ 832 h 2106"/>
              <a:gd name="T68" fmla="*/ 3175 w 5508"/>
              <a:gd name="T69" fmla="*/ 979 h 2106"/>
              <a:gd name="T70" fmla="*/ 3267 w 5508"/>
              <a:gd name="T71" fmla="*/ 983 h 2106"/>
              <a:gd name="T72" fmla="*/ 3360 w 5508"/>
              <a:gd name="T73" fmla="*/ 1061 h 2106"/>
              <a:gd name="T74" fmla="*/ 3455 w 5508"/>
              <a:gd name="T75" fmla="*/ 914 h 2106"/>
              <a:gd name="T76" fmla="*/ 3548 w 5508"/>
              <a:gd name="T77" fmla="*/ 784 h 2106"/>
              <a:gd name="T78" fmla="*/ 3640 w 5508"/>
              <a:gd name="T79" fmla="*/ 819 h 2106"/>
              <a:gd name="T80" fmla="*/ 3735 w 5508"/>
              <a:gd name="T81" fmla="*/ 849 h 2106"/>
              <a:gd name="T82" fmla="*/ 3828 w 5508"/>
              <a:gd name="T83" fmla="*/ 916 h 2106"/>
              <a:gd name="T84" fmla="*/ 3921 w 5508"/>
              <a:gd name="T85" fmla="*/ 860 h 2106"/>
              <a:gd name="T86" fmla="*/ 4013 w 5508"/>
              <a:gd name="T87" fmla="*/ 661 h 2106"/>
              <a:gd name="T88" fmla="*/ 4108 w 5508"/>
              <a:gd name="T89" fmla="*/ 812 h 2106"/>
              <a:gd name="T90" fmla="*/ 4201 w 5508"/>
              <a:gd name="T91" fmla="*/ 853 h 2106"/>
              <a:gd name="T92" fmla="*/ 4294 w 5508"/>
              <a:gd name="T93" fmla="*/ 988 h 2106"/>
              <a:gd name="T94" fmla="*/ 4389 w 5508"/>
              <a:gd name="T95" fmla="*/ 1020 h 2106"/>
              <a:gd name="T96" fmla="*/ 4481 w 5508"/>
              <a:gd name="T97" fmla="*/ 1166 h 2106"/>
              <a:gd name="T98" fmla="*/ 4574 w 5508"/>
              <a:gd name="T99" fmla="*/ 1140 h 2106"/>
              <a:gd name="T100" fmla="*/ 4667 w 5508"/>
              <a:gd name="T101" fmla="*/ 1415 h 2106"/>
              <a:gd name="T102" fmla="*/ 4762 w 5508"/>
              <a:gd name="T103" fmla="*/ 1480 h 2106"/>
              <a:gd name="T104" fmla="*/ 4854 w 5508"/>
              <a:gd name="T105" fmla="*/ 1473 h 2106"/>
              <a:gd name="T106" fmla="*/ 4947 w 5508"/>
              <a:gd name="T107" fmla="*/ 1601 h 2106"/>
              <a:gd name="T108" fmla="*/ 5042 w 5508"/>
              <a:gd name="T109" fmla="*/ 1712 h 2106"/>
              <a:gd name="T110" fmla="*/ 5135 w 5508"/>
              <a:gd name="T111" fmla="*/ 1796 h 2106"/>
              <a:gd name="T112" fmla="*/ 5228 w 5508"/>
              <a:gd name="T113" fmla="*/ 1814 h 2106"/>
              <a:gd name="T114" fmla="*/ 5320 w 5508"/>
              <a:gd name="T115" fmla="*/ 1861 h 2106"/>
              <a:gd name="T116" fmla="*/ 5415 w 5508"/>
              <a:gd name="T117" fmla="*/ 1954 h 2106"/>
              <a:gd name="T118" fmla="*/ 5508 w 5508"/>
              <a:gd name="T119" fmla="*/ 2106 h 2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8" h="2106">
                <a:moveTo>
                  <a:pt x="0" y="39"/>
                </a:moveTo>
                <a:lnTo>
                  <a:pt x="95" y="110"/>
                </a:lnTo>
                <a:lnTo>
                  <a:pt x="188" y="0"/>
                </a:lnTo>
                <a:lnTo>
                  <a:pt x="281" y="17"/>
                </a:lnTo>
                <a:lnTo>
                  <a:pt x="373" y="78"/>
                </a:lnTo>
                <a:lnTo>
                  <a:pt x="468" y="177"/>
                </a:lnTo>
                <a:lnTo>
                  <a:pt x="561" y="307"/>
                </a:lnTo>
                <a:lnTo>
                  <a:pt x="654" y="541"/>
                </a:lnTo>
                <a:lnTo>
                  <a:pt x="749" y="548"/>
                </a:lnTo>
                <a:lnTo>
                  <a:pt x="841" y="329"/>
                </a:lnTo>
                <a:lnTo>
                  <a:pt x="934" y="544"/>
                </a:lnTo>
                <a:lnTo>
                  <a:pt x="1027" y="617"/>
                </a:lnTo>
                <a:lnTo>
                  <a:pt x="1122" y="548"/>
                </a:lnTo>
                <a:lnTo>
                  <a:pt x="1214" y="591"/>
                </a:lnTo>
                <a:lnTo>
                  <a:pt x="1307" y="496"/>
                </a:lnTo>
                <a:lnTo>
                  <a:pt x="1402" y="331"/>
                </a:lnTo>
                <a:lnTo>
                  <a:pt x="1495" y="658"/>
                </a:lnTo>
                <a:lnTo>
                  <a:pt x="1587" y="723"/>
                </a:lnTo>
                <a:lnTo>
                  <a:pt x="1680" y="669"/>
                </a:lnTo>
                <a:lnTo>
                  <a:pt x="1775" y="678"/>
                </a:lnTo>
                <a:lnTo>
                  <a:pt x="1868" y="791"/>
                </a:lnTo>
                <a:lnTo>
                  <a:pt x="1960" y="1044"/>
                </a:lnTo>
                <a:lnTo>
                  <a:pt x="2055" y="1092"/>
                </a:lnTo>
                <a:lnTo>
                  <a:pt x="2148" y="1183"/>
                </a:lnTo>
                <a:lnTo>
                  <a:pt x="2241" y="1222"/>
                </a:lnTo>
                <a:lnTo>
                  <a:pt x="2334" y="1382"/>
                </a:lnTo>
                <a:lnTo>
                  <a:pt x="2428" y="1365"/>
                </a:lnTo>
                <a:lnTo>
                  <a:pt x="2521" y="1140"/>
                </a:lnTo>
                <a:lnTo>
                  <a:pt x="2614" y="1202"/>
                </a:lnTo>
                <a:lnTo>
                  <a:pt x="2707" y="1250"/>
                </a:lnTo>
                <a:lnTo>
                  <a:pt x="2801" y="1228"/>
                </a:lnTo>
                <a:lnTo>
                  <a:pt x="2894" y="1122"/>
                </a:lnTo>
                <a:lnTo>
                  <a:pt x="2987" y="953"/>
                </a:lnTo>
                <a:lnTo>
                  <a:pt x="3082" y="832"/>
                </a:lnTo>
                <a:lnTo>
                  <a:pt x="3175" y="979"/>
                </a:lnTo>
                <a:lnTo>
                  <a:pt x="3267" y="983"/>
                </a:lnTo>
                <a:lnTo>
                  <a:pt x="3360" y="1061"/>
                </a:lnTo>
                <a:lnTo>
                  <a:pt x="3455" y="914"/>
                </a:lnTo>
                <a:lnTo>
                  <a:pt x="3548" y="784"/>
                </a:lnTo>
                <a:lnTo>
                  <a:pt x="3640" y="819"/>
                </a:lnTo>
                <a:lnTo>
                  <a:pt x="3735" y="849"/>
                </a:lnTo>
                <a:lnTo>
                  <a:pt x="3828" y="916"/>
                </a:lnTo>
                <a:lnTo>
                  <a:pt x="3921" y="860"/>
                </a:lnTo>
                <a:lnTo>
                  <a:pt x="4013" y="661"/>
                </a:lnTo>
                <a:lnTo>
                  <a:pt x="4108" y="812"/>
                </a:lnTo>
                <a:lnTo>
                  <a:pt x="4201" y="853"/>
                </a:lnTo>
                <a:lnTo>
                  <a:pt x="4294" y="988"/>
                </a:lnTo>
                <a:lnTo>
                  <a:pt x="4389" y="1020"/>
                </a:lnTo>
                <a:lnTo>
                  <a:pt x="4481" y="1166"/>
                </a:lnTo>
                <a:lnTo>
                  <a:pt x="4574" y="1140"/>
                </a:lnTo>
                <a:lnTo>
                  <a:pt x="4667" y="1415"/>
                </a:lnTo>
                <a:lnTo>
                  <a:pt x="4762" y="1480"/>
                </a:lnTo>
                <a:lnTo>
                  <a:pt x="4854" y="1473"/>
                </a:lnTo>
                <a:lnTo>
                  <a:pt x="4947" y="1601"/>
                </a:lnTo>
                <a:lnTo>
                  <a:pt x="5042" y="1712"/>
                </a:lnTo>
                <a:lnTo>
                  <a:pt x="5135" y="1796"/>
                </a:lnTo>
                <a:lnTo>
                  <a:pt x="5228" y="1814"/>
                </a:lnTo>
                <a:lnTo>
                  <a:pt x="5320" y="1861"/>
                </a:lnTo>
                <a:lnTo>
                  <a:pt x="5415" y="1954"/>
                </a:lnTo>
                <a:lnTo>
                  <a:pt x="5508" y="2106"/>
                </a:lnTo>
              </a:path>
            </a:pathLst>
          </a:custGeom>
          <a:noFill/>
          <a:ln w="7620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2ABD576B-5BE9-F33D-8362-E479732A5FB5}"/>
              </a:ext>
            </a:extLst>
          </p:cNvPr>
          <p:cNvSpPr>
            <a:spLocks/>
          </p:cNvSpPr>
          <p:nvPr/>
        </p:nvSpPr>
        <p:spPr bwMode="auto">
          <a:xfrm>
            <a:off x="729561" y="4903788"/>
            <a:ext cx="8980701" cy="0"/>
          </a:xfrm>
          <a:custGeom>
            <a:avLst/>
            <a:gdLst>
              <a:gd name="T0" fmla="*/ 0 w 5508"/>
              <a:gd name="T1" fmla="*/ 95 w 5508"/>
              <a:gd name="T2" fmla="*/ 188 w 5508"/>
              <a:gd name="T3" fmla="*/ 281 w 5508"/>
              <a:gd name="T4" fmla="*/ 373 w 5508"/>
              <a:gd name="T5" fmla="*/ 468 w 5508"/>
              <a:gd name="T6" fmla="*/ 561 w 5508"/>
              <a:gd name="T7" fmla="*/ 654 w 5508"/>
              <a:gd name="T8" fmla="*/ 749 w 5508"/>
              <a:gd name="T9" fmla="*/ 841 w 5508"/>
              <a:gd name="T10" fmla="*/ 934 w 5508"/>
              <a:gd name="T11" fmla="*/ 1027 w 5508"/>
              <a:gd name="T12" fmla="*/ 1122 w 5508"/>
              <a:gd name="T13" fmla="*/ 1214 w 5508"/>
              <a:gd name="T14" fmla="*/ 1307 w 5508"/>
              <a:gd name="T15" fmla="*/ 1402 w 5508"/>
              <a:gd name="T16" fmla="*/ 1495 w 5508"/>
              <a:gd name="T17" fmla="*/ 1587 w 5508"/>
              <a:gd name="T18" fmla="*/ 1680 w 5508"/>
              <a:gd name="T19" fmla="*/ 1775 w 5508"/>
              <a:gd name="T20" fmla="*/ 1868 w 5508"/>
              <a:gd name="T21" fmla="*/ 1960 w 5508"/>
              <a:gd name="T22" fmla="*/ 2055 w 5508"/>
              <a:gd name="T23" fmla="*/ 2148 w 5508"/>
              <a:gd name="T24" fmla="*/ 2241 w 5508"/>
              <a:gd name="T25" fmla="*/ 2334 w 5508"/>
              <a:gd name="T26" fmla="*/ 2428 w 5508"/>
              <a:gd name="T27" fmla="*/ 2521 w 5508"/>
              <a:gd name="T28" fmla="*/ 2614 w 5508"/>
              <a:gd name="T29" fmla="*/ 2707 w 5508"/>
              <a:gd name="T30" fmla="*/ 2801 w 5508"/>
              <a:gd name="T31" fmla="*/ 2894 w 5508"/>
              <a:gd name="T32" fmla="*/ 2987 w 5508"/>
              <a:gd name="T33" fmla="*/ 3082 w 5508"/>
              <a:gd name="T34" fmla="*/ 3175 w 5508"/>
              <a:gd name="T35" fmla="*/ 3267 w 5508"/>
              <a:gd name="T36" fmla="*/ 3360 w 5508"/>
              <a:gd name="T37" fmla="*/ 3455 w 5508"/>
              <a:gd name="T38" fmla="*/ 3548 w 5508"/>
              <a:gd name="T39" fmla="*/ 3640 w 5508"/>
              <a:gd name="T40" fmla="*/ 3735 w 5508"/>
              <a:gd name="T41" fmla="*/ 3828 w 5508"/>
              <a:gd name="T42" fmla="*/ 3921 w 5508"/>
              <a:gd name="T43" fmla="*/ 4013 w 5508"/>
              <a:gd name="T44" fmla="*/ 4108 w 5508"/>
              <a:gd name="T45" fmla="*/ 4201 w 5508"/>
              <a:gd name="T46" fmla="*/ 4294 w 5508"/>
              <a:gd name="T47" fmla="*/ 4389 w 5508"/>
              <a:gd name="T48" fmla="*/ 4481 w 5508"/>
              <a:gd name="T49" fmla="*/ 4574 w 5508"/>
              <a:gd name="T50" fmla="*/ 4667 w 5508"/>
              <a:gd name="T51" fmla="*/ 4762 w 5508"/>
              <a:gd name="T52" fmla="*/ 4854 w 5508"/>
              <a:gd name="T53" fmla="*/ 4947 w 5508"/>
              <a:gd name="T54" fmla="*/ 5042 w 5508"/>
              <a:gd name="T55" fmla="*/ 5135 w 5508"/>
              <a:gd name="T56" fmla="*/ 5228 w 5508"/>
              <a:gd name="T57" fmla="*/ 5320 w 5508"/>
              <a:gd name="T58" fmla="*/ 5415 w 5508"/>
              <a:gd name="T59" fmla="*/ 5508 w 550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</a:cxnLst>
            <a:rect l="0" t="0" r="r" b="b"/>
            <a:pathLst>
              <a:path w="5508">
                <a:moveTo>
                  <a:pt x="0" y="0"/>
                </a:moveTo>
                <a:lnTo>
                  <a:pt x="95" y="0"/>
                </a:lnTo>
                <a:lnTo>
                  <a:pt x="188" y="0"/>
                </a:lnTo>
                <a:lnTo>
                  <a:pt x="281" y="0"/>
                </a:lnTo>
                <a:lnTo>
                  <a:pt x="373" y="0"/>
                </a:lnTo>
                <a:lnTo>
                  <a:pt x="468" y="0"/>
                </a:lnTo>
                <a:lnTo>
                  <a:pt x="561" y="0"/>
                </a:lnTo>
                <a:lnTo>
                  <a:pt x="654" y="0"/>
                </a:lnTo>
                <a:lnTo>
                  <a:pt x="749" y="0"/>
                </a:lnTo>
                <a:lnTo>
                  <a:pt x="841" y="0"/>
                </a:lnTo>
                <a:lnTo>
                  <a:pt x="934" y="0"/>
                </a:lnTo>
                <a:lnTo>
                  <a:pt x="1027" y="0"/>
                </a:lnTo>
                <a:lnTo>
                  <a:pt x="1122" y="0"/>
                </a:lnTo>
                <a:lnTo>
                  <a:pt x="1214" y="0"/>
                </a:lnTo>
                <a:lnTo>
                  <a:pt x="1307" y="0"/>
                </a:lnTo>
                <a:lnTo>
                  <a:pt x="1402" y="0"/>
                </a:lnTo>
                <a:lnTo>
                  <a:pt x="1495" y="0"/>
                </a:lnTo>
                <a:lnTo>
                  <a:pt x="1587" y="0"/>
                </a:lnTo>
                <a:lnTo>
                  <a:pt x="1680" y="0"/>
                </a:lnTo>
                <a:lnTo>
                  <a:pt x="1775" y="0"/>
                </a:lnTo>
                <a:lnTo>
                  <a:pt x="1868" y="0"/>
                </a:lnTo>
                <a:lnTo>
                  <a:pt x="1960" y="0"/>
                </a:lnTo>
                <a:lnTo>
                  <a:pt x="2055" y="0"/>
                </a:lnTo>
                <a:lnTo>
                  <a:pt x="2148" y="0"/>
                </a:lnTo>
                <a:lnTo>
                  <a:pt x="2241" y="0"/>
                </a:lnTo>
                <a:lnTo>
                  <a:pt x="2334" y="0"/>
                </a:lnTo>
                <a:lnTo>
                  <a:pt x="2428" y="0"/>
                </a:lnTo>
                <a:lnTo>
                  <a:pt x="2521" y="0"/>
                </a:lnTo>
                <a:lnTo>
                  <a:pt x="2614" y="0"/>
                </a:lnTo>
                <a:lnTo>
                  <a:pt x="2707" y="0"/>
                </a:lnTo>
                <a:lnTo>
                  <a:pt x="2801" y="0"/>
                </a:lnTo>
                <a:lnTo>
                  <a:pt x="2894" y="0"/>
                </a:lnTo>
                <a:lnTo>
                  <a:pt x="2987" y="0"/>
                </a:lnTo>
                <a:lnTo>
                  <a:pt x="3082" y="0"/>
                </a:lnTo>
                <a:lnTo>
                  <a:pt x="3175" y="0"/>
                </a:lnTo>
                <a:lnTo>
                  <a:pt x="3267" y="0"/>
                </a:lnTo>
                <a:lnTo>
                  <a:pt x="3360" y="0"/>
                </a:lnTo>
                <a:lnTo>
                  <a:pt x="3455" y="0"/>
                </a:lnTo>
                <a:lnTo>
                  <a:pt x="3548" y="0"/>
                </a:lnTo>
                <a:lnTo>
                  <a:pt x="3640" y="0"/>
                </a:lnTo>
                <a:lnTo>
                  <a:pt x="3735" y="0"/>
                </a:lnTo>
                <a:lnTo>
                  <a:pt x="3828" y="0"/>
                </a:lnTo>
                <a:lnTo>
                  <a:pt x="3921" y="0"/>
                </a:lnTo>
                <a:lnTo>
                  <a:pt x="4013" y="0"/>
                </a:lnTo>
                <a:lnTo>
                  <a:pt x="4108" y="0"/>
                </a:lnTo>
                <a:lnTo>
                  <a:pt x="4201" y="0"/>
                </a:lnTo>
                <a:lnTo>
                  <a:pt x="4294" y="0"/>
                </a:lnTo>
                <a:lnTo>
                  <a:pt x="4389" y="0"/>
                </a:lnTo>
                <a:lnTo>
                  <a:pt x="4481" y="0"/>
                </a:lnTo>
                <a:lnTo>
                  <a:pt x="4574" y="0"/>
                </a:lnTo>
                <a:lnTo>
                  <a:pt x="4667" y="0"/>
                </a:lnTo>
                <a:lnTo>
                  <a:pt x="4762" y="0"/>
                </a:lnTo>
                <a:lnTo>
                  <a:pt x="4854" y="0"/>
                </a:lnTo>
                <a:lnTo>
                  <a:pt x="4947" y="0"/>
                </a:lnTo>
                <a:lnTo>
                  <a:pt x="5042" y="0"/>
                </a:lnTo>
                <a:lnTo>
                  <a:pt x="5135" y="0"/>
                </a:lnTo>
                <a:lnTo>
                  <a:pt x="5228" y="0"/>
                </a:lnTo>
                <a:lnTo>
                  <a:pt x="5320" y="0"/>
                </a:lnTo>
                <a:lnTo>
                  <a:pt x="5415" y="0"/>
                </a:lnTo>
                <a:lnTo>
                  <a:pt x="5508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6780FD-DF48-A922-B9D8-4C7BD3AE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 Jan. 2024</a:t>
            </a:r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5EFF59B-5B5D-CFCC-B122-9E0A257A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1513-942E-4E7E-8F37-AFEE868A7E0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7E2D91-7229-B1BE-8017-0FAAC7ACE610}"/>
              </a:ext>
            </a:extLst>
          </p:cNvPr>
          <p:cNvSpPr/>
          <p:nvPr/>
        </p:nvSpPr>
        <p:spPr bwMode="auto">
          <a:xfrm>
            <a:off x="75627" y="6565805"/>
            <a:ext cx="1203158" cy="2715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6" name="Tekstfelt 165">
            <a:extLst>
              <a:ext uri="{FF2B5EF4-FFF2-40B4-BE49-F238E27FC236}">
                <a16:creationId xmlns:a16="http://schemas.microsoft.com/office/drawing/2014/main" id="{899CFE0B-1684-3BD8-2EF8-C5AF5E1CA859}"/>
              </a:ext>
            </a:extLst>
          </p:cNvPr>
          <p:cNvSpPr txBox="1"/>
          <p:nvPr/>
        </p:nvSpPr>
        <p:spPr>
          <a:xfrm>
            <a:off x="146541" y="6568834"/>
            <a:ext cx="2362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Sources: EEX and Nord Pool</a:t>
            </a:r>
          </a:p>
        </p:txBody>
      </p:sp>
    </p:spTree>
    <p:extLst>
      <p:ext uri="{BB962C8B-B14F-4D97-AF65-F5344CB8AC3E}">
        <p14:creationId xmlns:p14="http://schemas.microsoft.com/office/powerpoint/2010/main" val="27144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2" grpId="0" animBg="1"/>
      <p:bldP spid="163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12506</TotalTime>
  <Words>1302</Words>
  <Application>Microsoft Office PowerPoint</Application>
  <PresentationFormat>A4-papir (210 x 297 mm)</PresentationFormat>
  <Paragraphs>246</Paragraphs>
  <Slides>19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Verdana</vt:lpstr>
      <vt:lpstr>Wingdings</vt:lpstr>
      <vt:lpstr>Standarddesign</vt:lpstr>
      <vt:lpstr>Introduction Anders Plejdrup Houmøller, Houmoller Consulting ApS</vt:lpstr>
      <vt:lpstr>The perfect storm in 2022</vt:lpstr>
      <vt:lpstr>Repairing the ships – 1</vt:lpstr>
      <vt:lpstr>Repairing the ships – 2</vt:lpstr>
      <vt:lpstr>Long-term contracts are not good for consumers</vt:lpstr>
      <vt:lpstr>PowerPoint-præsentation</vt:lpstr>
      <vt:lpstr>Estimating the future prices for electricity</vt:lpstr>
      <vt:lpstr>German forward prices for electricity – 1</vt:lpstr>
      <vt:lpstr>German forward prices for electricity – 2 For the first quarter of 2023</vt:lpstr>
      <vt:lpstr>German forward prices for electricity – 3</vt:lpstr>
      <vt:lpstr>German forward prices for electricity – 4 For the second quarter of 2023</vt:lpstr>
      <vt:lpstr>German forward prices for electricity – 5</vt:lpstr>
      <vt:lpstr>German forward prices for the year 2023</vt:lpstr>
      <vt:lpstr>German forward prices for electricity for the years 2024 and 2025</vt:lpstr>
      <vt:lpstr>German forward prices for the year 2024</vt:lpstr>
      <vt:lpstr>German forward prices for the year 2025</vt:lpstr>
      <vt:lpstr>More information</vt:lpstr>
      <vt:lpstr>Appendix 2 Terminology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1819</cp:revision>
  <cp:lastPrinted>2024-01-28T22:22:53Z</cp:lastPrinted>
  <dcterms:created xsi:type="dcterms:W3CDTF">1998-01-18T15:08:52Z</dcterms:created>
  <dcterms:modified xsi:type="dcterms:W3CDTF">2024-01-28T22:25:34Z</dcterms:modified>
</cp:coreProperties>
</file>